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9"/>
  </p:notesMasterIdLst>
  <p:sldIdLst>
    <p:sldId id="256" r:id="rId2"/>
    <p:sldId id="262" r:id="rId3"/>
    <p:sldId id="263" r:id="rId4"/>
    <p:sldId id="307" r:id="rId5"/>
    <p:sldId id="294" r:id="rId6"/>
    <p:sldId id="308" r:id="rId7"/>
    <p:sldId id="261" r:id="rId8"/>
    <p:sldId id="312" r:id="rId9"/>
    <p:sldId id="283" r:id="rId10"/>
    <p:sldId id="284" r:id="rId11"/>
    <p:sldId id="301" r:id="rId12"/>
    <p:sldId id="278" r:id="rId13"/>
    <p:sldId id="303" r:id="rId14"/>
    <p:sldId id="302" r:id="rId15"/>
    <p:sldId id="304" r:id="rId16"/>
    <p:sldId id="286" r:id="rId17"/>
    <p:sldId id="287" r:id="rId18"/>
    <p:sldId id="288" r:id="rId19"/>
    <p:sldId id="305" r:id="rId20"/>
    <p:sldId id="289" r:id="rId21"/>
    <p:sldId id="290" r:id="rId22"/>
    <p:sldId id="291" r:id="rId23"/>
    <p:sldId id="292" r:id="rId24"/>
    <p:sldId id="309" r:id="rId25"/>
    <p:sldId id="296" r:id="rId26"/>
    <p:sldId id="293" r:id="rId27"/>
    <p:sldId id="297" r:id="rId28"/>
    <p:sldId id="298" r:id="rId29"/>
    <p:sldId id="299" r:id="rId30"/>
    <p:sldId id="310" r:id="rId31"/>
    <p:sldId id="311" r:id="rId32"/>
    <p:sldId id="306" r:id="rId33"/>
    <p:sldId id="300" r:id="rId34"/>
    <p:sldId id="282" r:id="rId35"/>
    <p:sldId id="280" r:id="rId36"/>
    <p:sldId id="295" r:id="rId37"/>
    <p:sldId id="27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187A"/>
    <a:srgbClr val="415A6B"/>
    <a:srgbClr val="C3D6BC"/>
    <a:srgbClr val="00B050"/>
    <a:srgbClr val="C88E1A"/>
    <a:srgbClr val="D5E2D0"/>
    <a:srgbClr val="6AA2BB"/>
    <a:srgbClr val="45A9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9DD6A-7E77-4843-8C3F-C31016424B3D}" type="datetimeFigureOut">
              <a:rPr lang="en-GB" smtClean="0"/>
              <a:t>21/02/2023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B243EE-E103-4E6A-9C39-805DEA38FFA0}" type="slidenum">
              <a:rPr lang="en-GB" smtClean="0"/>
              <a:t>‹#›</a:t>
            </a:fld>
            <a:endParaRPr lang="en-GB"/>
          </a:p>
        </p:txBody>
      </p:sp>
    </p:spTree>
    <p:extLst>
      <p:ext uri="{BB962C8B-B14F-4D97-AF65-F5344CB8AC3E}">
        <p14:creationId xmlns:p14="http://schemas.microsoft.com/office/powerpoint/2010/main" val="322339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3BAE839F-B36D-4FFF-8A1D-06DDC738FDEE}" type="datetime1">
              <a:rPr lang="en-US" smtClean="0"/>
              <a:t>2/21/2023</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7117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FC649D96-5868-4DC7-9872-A96BBB8B9A12}" type="datetime1">
              <a:rPr lang="en-US" smtClean="0"/>
              <a:t>2/21/2023</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580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22AFBFCF-B493-4A61-9E4A-828D58FD1F04}" type="datetime1">
              <a:rPr lang="en-US" smtClean="0"/>
              <a:t>2/21/2023</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8379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A079D286-B70F-4CCD-9F48-703856B5F17F}" type="datetime1">
              <a:rPr lang="en-US" smtClean="0"/>
              <a:t>2/21/2023</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005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7CA71291-EBA1-412D-85A0-2EF4EE9744C8}" type="datetime1">
              <a:rPr lang="en-US" smtClean="0"/>
              <a:t>2/21/2023</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1373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3C640D9-84C2-4BE8-9250-85C292F13FF1}" type="datetime1">
              <a:rPr lang="en-US" smtClean="0"/>
              <a:t>2/21/2023</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456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D8EBBCD7-F89C-48A4-AF51-609CFDFA5AAC}" type="datetime1">
              <a:rPr lang="en-US" smtClean="0"/>
              <a:t>2/21/2023</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7231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A3C5F355-ADE3-4CEC-A9D6-34F32C6F6A0D}" type="datetime1">
              <a:rPr lang="en-US" smtClean="0"/>
              <a:t>2/21/2023</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8645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144FE43E-BC45-4E09-B868-11031B6FB0B1}" type="datetime1">
              <a:rPr lang="en-US" smtClean="0"/>
              <a:t>2/21/2023</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4140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E72B5506-4262-4068-A6E9-9D46C25EDACB}" type="datetime1">
              <a:rPr lang="en-US" smtClean="0"/>
              <a:t>2/21/2023</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00341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06B0A319-1DA6-42CB-98CF-A624B66B4B28}" type="datetime1">
              <a:rPr lang="en-US" smtClean="0"/>
              <a:t>2/21/2023</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37061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A1247785-D7C5-44DE-BF26-25483E5F9E34}" type="datetime1">
              <a:rPr lang="en-US" smtClean="0"/>
              <a:t>2/21/2023</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1494983"/>
      </p:ext>
    </p:extLst>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hf hdr="0" ftr="0" dt="0"/>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cl.cam.ac.uk/teaching/1819/CloudCom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Video 3">
            <a:extLst>
              <a:ext uri="{FF2B5EF4-FFF2-40B4-BE49-F238E27FC236}">
                <a16:creationId xmlns:a16="http://schemas.microsoft.com/office/drawing/2014/main" id="{4F2C33AB-998A-48F9-B942-22F081760A4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58"/>
          <a:stretch/>
        </p:blipFill>
        <p:spPr>
          <a:xfrm>
            <a:off x="3059" y="10"/>
            <a:ext cx="12188941" cy="6857990"/>
          </a:xfrm>
          <a:prstGeom prst="rect">
            <a:avLst/>
          </a:prstGeom>
        </p:spPr>
      </p:pic>
      <p:sp>
        <p:nvSpPr>
          <p:cNvPr id="23" name="Rectangle 10">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7DE5F-B7E8-457D-8396-8CE5D277E53E}"/>
              </a:ext>
            </a:extLst>
          </p:cNvPr>
          <p:cNvSpPr>
            <a:spLocks noGrp="1"/>
          </p:cNvSpPr>
          <p:nvPr>
            <p:ph type="ctrTitle"/>
          </p:nvPr>
        </p:nvSpPr>
        <p:spPr>
          <a:xfrm>
            <a:off x="5579391" y="1122363"/>
            <a:ext cx="6030922" cy="2387600"/>
          </a:xfrm>
        </p:spPr>
        <p:txBody>
          <a:bodyPr>
            <a:normAutofit fontScale="90000"/>
          </a:bodyPr>
          <a:lstStyle/>
          <a:p>
            <a:pPr algn="ctr">
              <a:lnSpc>
                <a:spcPct val="90000"/>
              </a:lnSpc>
            </a:pPr>
            <a:r>
              <a:rPr lang="en-GB" sz="5400" b="1" dirty="0">
                <a:solidFill>
                  <a:srgbClr val="FFFFFF"/>
                </a:solidFill>
              </a:rPr>
              <a:t>Introduction </a:t>
            </a:r>
            <a:br>
              <a:rPr lang="en-GB" sz="5400" b="1" dirty="0">
                <a:solidFill>
                  <a:srgbClr val="FFFFFF"/>
                </a:solidFill>
              </a:rPr>
            </a:br>
            <a:r>
              <a:rPr lang="en-GB" sz="5400" b="1" dirty="0">
                <a:solidFill>
                  <a:srgbClr val="FFFFFF"/>
                </a:solidFill>
              </a:rPr>
              <a:t>To </a:t>
            </a:r>
            <a:br>
              <a:rPr lang="en-GB" sz="5400" b="1" dirty="0">
                <a:solidFill>
                  <a:srgbClr val="FFFFFF"/>
                </a:solidFill>
              </a:rPr>
            </a:br>
            <a:r>
              <a:rPr lang="en-GB" sz="5400" b="1" dirty="0">
                <a:solidFill>
                  <a:srgbClr val="FFFFFF"/>
                </a:solidFill>
              </a:rPr>
              <a:t>Distributed Systems</a:t>
            </a:r>
          </a:p>
        </p:txBody>
      </p:sp>
      <p:sp>
        <p:nvSpPr>
          <p:cNvPr id="3" name="Subtitle 2">
            <a:extLst>
              <a:ext uri="{FF2B5EF4-FFF2-40B4-BE49-F238E27FC236}">
                <a16:creationId xmlns:a16="http://schemas.microsoft.com/office/drawing/2014/main" id="{8DBEBC92-46A2-484F-92EF-1897E43BC121}"/>
              </a:ext>
            </a:extLst>
          </p:cNvPr>
          <p:cNvSpPr>
            <a:spLocks noGrp="1"/>
          </p:cNvSpPr>
          <p:nvPr>
            <p:ph type="subTitle" idx="1"/>
          </p:nvPr>
        </p:nvSpPr>
        <p:spPr>
          <a:xfrm>
            <a:off x="6056135" y="4619288"/>
            <a:ext cx="5536085" cy="1655762"/>
          </a:xfrm>
        </p:spPr>
        <p:txBody>
          <a:bodyPr>
            <a:normAutofit fontScale="92500" lnSpcReduction="10000"/>
          </a:bodyPr>
          <a:lstStyle/>
          <a:p>
            <a:pPr algn="ctr"/>
            <a:r>
              <a:rPr lang="en-GB" sz="2000" dirty="0" err="1">
                <a:solidFill>
                  <a:srgbClr val="FFFFFF"/>
                </a:solidFill>
                <a:latin typeface="Book Antiqua" panose="02040602050305030304" pitchFamily="18" charset="0"/>
              </a:rPr>
              <a:t>Dr.</a:t>
            </a:r>
            <a:r>
              <a:rPr lang="en-GB" sz="2000" dirty="0">
                <a:solidFill>
                  <a:srgbClr val="FFFFFF"/>
                </a:solidFill>
                <a:latin typeface="Book Antiqua" panose="02040602050305030304" pitchFamily="18" charset="0"/>
              </a:rPr>
              <a:t> Zainab Hassan Ali </a:t>
            </a:r>
          </a:p>
          <a:p>
            <a:pPr algn="ctr"/>
            <a:r>
              <a:rPr lang="en-GB" sz="2000" dirty="0">
                <a:solidFill>
                  <a:srgbClr val="FFFFFF"/>
                </a:solidFill>
                <a:latin typeface="Book Antiqua" panose="02040602050305030304" pitchFamily="18" charset="0"/>
              </a:rPr>
              <a:t>Lecturer at the Department of Embedded Network and Technology, Faculty of Artificial Intelligence, </a:t>
            </a:r>
            <a:r>
              <a:rPr lang="en-GB" sz="2000" dirty="0" err="1">
                <a:solidFill>
                  <a:srgbClr val="FFFFFF"/>
                </a:solidFill>
                <a:latin typeface="Book Antiqua" panose="02040602050305030304" pitchFamily="18" charset="0"/>
              </a:rPr>
              <a:t>Kafrelsheikh</a:t>
            </a:r>
            <a:r>
              <a:rPr lang="en-GB" sz="2000" dirty="0">
                <a:solidFill>
                  <a:srgbClr val="FFFFFF"/>
                </a:solidFill>
                <a:latin typeface="Book Antiqua" panose="02040602050305030304" pitchFamily="18" charset="0"/>
              </a:rPr>
              <a:t> University </a:t>
            </a:r>
          </a:p>
          <a:p>
            <a:pPr algn="ctr"/>
            <a:r>
              <a:rPr lang="en-GB" sz="2000" dirty="0">
                <a:solidFill>
                  <a:srgbClr val="FFFFFF"/>
                </a:solidFill>
                <a:latin typeface="Book Antiqua" panose="02040602050305030304" pitchFamily="18" charset="0"/>
              </a:rPr>
              <a:t>Email: zainabhassan@ai.kfs.edu.eg</a:t>
            </a:r>
          </a:p>
        </p:txBody>
      </p:sp>
      <p:cxnSp>
        <p:nvCxnSpPr>
          <p:cNvPr id="24" name="Straight Connector 12">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58E1A6F9-09EC-49BD-965C-A5B3C246F3AF}"/>
              </a:ext>
            </a:extLst>
          </p:cNvPr>
          <p:cNvSpPr>
            <a:spLocks noGrp="1"/>
          </p:cNvSpPr>
          <p:nvPr>
            <p:ph type="sldNum" sz="quarter" idx="12"/>
          </p:nvPr>
        </p:nvSpPr>
        <p:spPr/>
        <p:txBody>
          <a:bodyPr/>
          <a:lstStyle/>
          <a:p>
            <a:fld id="{60553ECD-7F6D-420D-93CA-D8D15EB427AC}" type="slidenum">
              <a:rPr lang="en-US" smtClean="0"/>
              <a:t>1</a:t>
            </a:fld>
            <a:endParaRPr lang="en-US"/>
          </a:p>
        </p:txBody>
      </p:sp>
    </p:spTree>
    <p:extLst>
      <p:ext uri="{BB962C8B-B14F-4D97-AF65-F5344CB8AC3E}">
        <p14:creationId xmlns:p14="http://schemas.microsoft.com/office/powerpoint/2010/main" val="3983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646331"/>
          </a:xfrm>
          <a:prstGeom prst="rect">
            <a:avLst/>
          </a:prstGeom>
          <a:noFill/>
        </p:spPr>
        <p:txBody>
          <a:bodyPr wrap="square" rtlCol="0">
            <a:spAutoFit/>
          </a:bodyPr>
          <a:lstStyle/>
          <a:p>
            <a:r>
              <a:rPr lang="en-GB" sz="3600" u="sng" dirty="0">
                <a:solidFill>
                  <a:srgbClr val="C88E1A"/>
                </a:solidFill>
                <a:latin typeface="Amasis MT Pro Black" panose="02040A04050005020304" pitchFamily="18" charset="0"/>
              </a:rPr>
              <a:t>Collection of Autonomous Elements-Cont. </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10</a:t>
            </a:fld>
            <a:endParaRPr lang="en-US"/>
          </a:p>
        </p:txBody>
      </p:sp>
      <p:sp>
        <p:nvSpPr>
          <p:cNvPr id="8" name="TextBox 7">
            <a:extLst>
              <a:ext uri="{FF2B5EF4-FFF2-40B4-BE49-F238E27FC236}">
                <a16:creationId xmlns:a16="http://schemas.microsoft.com/office/drawing/2014/main" id="{8A5FD9E4-3E98-49F8-B1BE-5E02BC173DF4}"/>
              </a:ext>
            </a:extLst>
          </p:cNvPr>
          <p:cNvSpPr txBox="1"/>
          <p:nvPr/>
        </p:nvSpPr>
        <p:spPr>
          <a:xfrm>
            <a:off x="1255363" y="1766809"/>
            <a:ext cx="9051010" cy="461665"/>
          </a:xfrm>
          <a:prstGeom prst="rect">
            <a:avLst/>
          </a:prstGeom>
          <a:solidFill>
            <a:schemeClr val="bg2">
              <a:lumMod val="50000"/>
            </a:schemeClr>
          </a:solidFill>
        </p:spPr>
        <p:txBody>
          <a:bodyPr wrap="square" rtlCol="0">
            <a:spAutoFit/>
          </a:bodyPr>
          <a:lstStyle/>
          <a:p>
            <a:r>
              <a:rPr lang="en-GB" sz="2400" dirty="0">
                <a:solidFill>
                  <a:schemeClr val="bg1"/>
                </a:solidFill>
                <a:latin typeface="Book Antiqua" panose="02040602050305030304" pitchFamily="18" charset="0"/>
              </a:rPr>
              <a:t>   How to organize the membership group of distributed system?</a:t>
            </a:r>
          </a:p>
        </p:txBody>
      </p:sp>
      <p:pic>
        <p:nvPicPr>
          <p:cNvPr id="10" name="Picture 9">
            <a:extLst>
              <a:ext uri="{FF2B5EF4-FFF2-40B4-BE49-F238E27FC236}">
                <a16:creationId xmlns:a16="http://schemas.microsoft.com/office/drawing/2014/main" id="{7C5C22CF-688B-4A7D-A6D9-1C35622EB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71177">
            <a:off x="716691" y="1305707"/>
            <a:ext cx="922203" cy="922203"/>
          </a:xfrm>
          <a:prstGeom prst="rect">
            <a:avLst/>
          </a:prstGeom>
        </p:spPr>
      </p:pic>
      <p:pic>
        <p:nvPicPr>
          <p:cNvPr id="13" name="Picture 12">
            <a:extLst>
              <a:ext uri="{FF2B5EF4-FFF2-40B4-BE49-F238E27FC236}">
                <a16:creationId xmlns:a16="http://schemas.microsoft.com/office/drawing/2014/main" id="{038E4E96-0113-4B53-B90C-7FCA34C0B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709" y="2148831"/>
            <a:ext cx="1208664" cy="330580"/>
          </a:xfrm>
          <a:prstGeom prst="rect">
            <a:avLst/>
          </a:prstGeom>
        </p:spPr>
      </p:pic>
      <p:sp>
        <p:nvSpPr>
          <p:cNvPr id="14" name="TextBox 13">
            <a:extLst>
              <a:ext uri="{FF2B5EF4-FFF2-40B4-BE49-F238E27FC236}">
                <a16:creationId xmlns:a16="http://schemas.microsoft.com/office/drawing/2014/main" id="{16E80690-561B-4519-86ED-9A75CFFC38FB}"/>
              </a:ext>
            </a:extLst>
          </p:cNvPr>
          <p:cNvSpPr txBox="1"/>
          <p:nvPr/>
        </p:nvSpPr>
        <p:spPr>
          <a:xfrm>
            <a:off x="1834383" y="2590103"/>
            <a:ext cx="2809316" cy="461665"/>
          </a:xfrm>
          <a:prstGeom prst="rect">
            <a:avLst/>
          </a:prstGeom>
          <a:noFill/>
        </p:spPr>
        <p:txBody>
          <a:bodyPr wrap="square" rtlCol="0">
            <a:spAutoFit/>
          </a:bodyPr>
          <a:lstStyle/>
          <a:p>
            <a:pPr algn="ctr"/>
            <a:r>
              <a:rPr lang="en-GB" sz="2400" b="1" u="sng" dirty="0">
                <a:solidFill>
                  <a:srgbClr val="00B050"/>
                </a:solidFill>
                <a:latin typeface="Book Antiqua" panose="02040602050305030304" pitchFamily="18" charset="0"/>
              </a:rPr>
              <a:t>Overlay Network</a:t>
            </a:r>
          </a:p>
        </p:txBody>
      </p:sp>
      <p:sp>
        <p:nvSpPr>
          <p:cNvPr id="15" name="TextBox 14">
            <a:extLst>
              <a:ext uri="{FF2B5EF4-FFF2-40B4-BE49-F238E27FC236}">
                <a16:creationId xmlns:a16="http://schemas.microsoft.com/office/drawing/2014/main" id="{7EEBC0DC-324C-4464-9015-5A4B01759C4D}"/>
              </a:ext>
            </a:extLst>
          </p:cNvPr>
          <p:cNvSpPr txBox="1"/>
          <p:nvPr/>
        </p:nvSpPr>
        <p:spPr>
          <a:xfrm>
            <a:off x="805912" y="3888566"/>
            <a:ext cx="6199322" cy="2308324"/>
          </a:xfrm>
          <a:prstGeom prst="rect">
            <a:avLst/>
          </a:prstGeom>
          <a:noFill/>
          <a:ln>
            <a:solidFill>
              <a:srgbClr val="D3187A"/>
            </a:solidFill>
          </a:ln>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Overlay network is a telecommunications network that is built on top of another existing network (P2P system is an good example of overlay network). </a:t>
            </a:r>
          </a:p>
          <a:p>
            <a:pPr marL="342900" indent="-342900" algn="just">
              <a:buFont typeface="Wingdings" panose="05000000000000000000" pitchFamily="2" charset="2"/>
              <a:buChar char="q"/>
            </a:pPr>
            <a:r>
              <a:rPr lang="en-GB" sz="2400" dirty="0">
                <a:latin typeface="Book Antiqua" panose="02040602050305030304" pitchFamily="18" charset="0"/>
              </a:rPr>
              <a:t>Overlay network adds an additional layer of indirection/virtualization.</a:t>
            </a:r>
          </a:p>
        </p:txBody>
      </p:sp>
      <p:sp>
        <p:nvSpPr>
          <p:cNvPr id="16" name="Rectangle: Rounded Corners 15">
            <a:extLst>
              <a:ext uri="{FF2B5EF4-FFF2-40B4-BE49-F238E27FC236}">
                <a16:creationId xmlns:a16="http://schemas.microsoft.com/office/drawing/2014/main" id="{2E7D4A4C-E9DE-4048-BAAE-E160EC889035}"/>
              </a:ext>
            </a:extLst>
          </p:cNvPr>
          <p:cNvSpPr/>
          <p:nvPr/>
        </p:nvSpPr>
        <p:spPr>
          <a:xfrm>
            <a:off x="805912" y="3517367"/>
            <a:ext cx="1751308" cy="371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Definition </a:t>
            </a:r>
          </a:p>
        </p:txBody>
      </p:sp>
      <p:pic>
        <p:nvPicPr>
          <p:cNvPr id="18" name="Picture 17" descr="A picture containing text, sky, map&#10;&#10;Description automatically generated">
            <a:extLst>
              <a:ext uri="{FF2B5EF4-FFF2-40B4-BE49-F238E27FC236}">
                <a16:creationId xmlns:a16="http://schemas.microsoft.com/office/drawing/2014/main" id="{6FAAC9F9-888A-4A49-A502-46285FAE5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139" y="3553375"/>
            <a:ext cx="4607351" cy="2623480"/>
          </a:xfrm>
          <a:prstGeom prst="rect">
            <a:avLst/>
          </a:prstGeom>
        </p:spPr>
      </p:pic>
      <p:pic>
        <p:nvPicPr>
          <p:cNvPr id="19" name="Picture 18">
            <a:extLst>
              <a:ext uri="{FF2B5EF4-FFF2-40B4-BE49-F238E27FC236}">
                <a16:creationId xmlns:a16="http://schemas.microsoft.com/office/drawing/2014/main" id="{83E7C696-2568-4C8D-9678-BFF430BFC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138097" y="2741726"/>
            <a:ext cx="1208664" cy="330580"/>
          </a:xfrm>
          <a:prstGeom prst="rect">
            <a:avLst/>
          </a:prstGeom>
        </p:spPr>
      </p:pic>
      <p:sp>
        <p:nvSpPr>
          <p:cNvPr id="20" name="Rectangle 19">
            <a:extLst>
              <a:ext uri="{FF2B5EF4-FFF2-40B4-BE49-F238E27FC236}">
                <a16:creationId xmlns:a16="http://schemas.microsoft.com/office/drawing/2014/main" id="{ED380E05-DE09-42F8-846A-1035064524DE}"/>
              </a:ext>
            </a:extLst>
          </p:cNvPr>
          <p:cNvSpPr/>
          <p:nvPr/>
        </p:nvSpPr>
        <p:spPr>
          <a:xfrm>
            <a:off x="5052774" y="2279813"/>
            <a:ext cx="1456187" cy="39919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Structured </a:t>
            </a:r>
          </a:p>
        </p:txBody>
      </p:sp>
      <p:sp>
        <p:nvSpPr>
          <p:cNvPr id="21" name="Rectangle 20">
            <a:extLst>
              <a:ext uri="{FF2B5EF4-FFF2-40B4-BE49-F238E27FC236}">
                <a16:creationId xmlns:a16="http://schemas.microsoft.com/office/drawing/2014/main" id="{00EF3B8D-9E73-49BE-982F-2ED5DBBCD7E8}"/>
              </a:ext>
            </a:extLst>
          </p:cNvPr>
          <p:cNvSpPr/>
          <p:nvPr/>
        </p:nvSpPr>
        <p:spPr>
          <a:xfrm>
            <a:off x="5064801" y="3112569"/>
            <a:ext cx="1630467" cy="39919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Book Antiqua" panose="02040602050305030304" pitchFamily="18" charset="0"/>
              </a:rPr>
              <a:t>Unstructured </a:t>
            </a:r>
          </a:p>
        </p:txBody>
      </p:sp>
    </p:spTree>
    <p:extLst>
      <p:ext uri="{BB962C8B-B14F-4D97-AF65-F5344CB8AC3E}">
        <p14:creationId xmlns:p14="http://schemas.microsoft.com/office/powerpoint/2010/main" val="2394083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646331"/>
          </a:xfrm>
          <a:prstGeom prst="rect">
            <a:avLst/>
          </a:prstGeom>
          <a:noFill/>
        </p:spPr>
        <p:txBody>
          <a:bodyPr wrap="square" rtlCol="0">
            <a:spAutoFit/>
          </a:bodyPr>
          <a:lstStyle/>
          <a:p>
            <a:r>
              <a:rPr lang="en-GB" sz="3600" u="sng" dirty="0">
                <a:solidFill>
                  <a:srgbClr val="C88E1A"/>
                </a:solidFill>
                <a:latin typeface="Amasis MT Pro Black" panose="02040A04050005020304" pitchFamily="18" charset="0"/>
              </a:rPr>
              <a:t>Collection of Autonomous Elements-Cont. </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11</a:t>
            </a:fld>
            <a:endParaRPr lang="en-US"/>
          </a:p>
        </p:txBody>
      </p:sp>
      <p:sp>
        <p:nvSpPr>
          <p:cNvPr id="3" name="TextBox 2">
            <a:extLst>
              <a:ext uri="{FF2B5EF4-FFF2-40B4-BE49-F238E27FC236}">
                <a16:creationId xmlns:a16="http://schemas.microsoft.com/office/drawing/2014/main" id="{24B68F82-65B4-4E47-A33E-7CAC1CD372AF}"/>
              </a:ext>
            </a:extLst>
          </p:cNvPr>
          <p:cNvSpPr txBox="1"/>
          <p:nvPr/>
        </p:nvSpPr>
        <p:spPr>
          <a:xfrm>
            <a:off x="929900" y="1454328"/>
            <a:ext cx="3657600" cy="400110"/>
          </a:xfrm>
          <a:prstGeom prst="rect">
            <a:avLst/>
          </a:prstGeom>
          <a:noFill/>
        </p:spPr>
        <p:txBody>
          <a:bodyPr wrap="square" rtlCol="0">
            <a:spAutoFit/>
          </a:bodyPr>
          <a:lstStyle/>
          <a:p>
            <a:r>
              <a:rPr lang="en-GB" sz="2000" b="1" u="sng" dirty="0">
                <a:solidFill>
                  <a:srgbClr val="002060"/>
                </a:solidFill>
                <a:latin typeface="Book Antiqua" panose="02040602050305030304" pitchFamily="18" charset="0"/>
              </a:rPr>
              <a:t>Underlay Network Overview:</a:t>
            </a:r>
          </a:p>
        </p:txBody>
      </p:sp>
      <p:pic>
        <p:nvPicPr>
          <p:cNvPr id="17" name="Picture 16">
            <a:extLst>
              <a:ext uri="{FF2B5EF4-FFF2-40B4-BE49-F238E27FC236}">
                <a16:creationId xmlns:a16="http://schemas.microsoft.com/office/drawing/2014/main" id="{4B1352AF-36D7-4D2D-B588-F4C92C054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495" y="1371865"/>
            <a:ext cx="9160176" cy="5008355"/>
          </a:xfrm>
          <a:prstGeom prst="rect">
            <a:avLst/>
          </a:prstGeom>
        </p:spPr>
      </p:pic>
    </p:spTree>
    <p:extLst>
      <p:ext uri="{BB962C8B-B14F-4D97-AF65-F5344CB8AC3E}">
        <p14:creationId xmlns:p14="http://schemas.microsoft.com/office/powerpoint/2010/main" val="3265172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Distributed System is a Coherent System</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12</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830997"/>
          </a:xfrm>
          <a:prstGeom prst="rect">
            <a:avLst/>
          </a:prstGeom>
          <a:solidFill>
            <a:schemeClr val="accent1">
              <a:lumMod val="40000"/>
              <a:lumOff val="60000"/>
            </a:schemeClr>
          </a:solidFill>
        </p:spPr>
        <p:txBody>
          <a:bodyPr wrap="square" rtlCol="0">
            <a:spAutoFit/>
          </a:bodyPr>
          <a:lstStyle/>
          <a:p>
            <a:pPr algn="just"/>
            <a:r>
              <a:rPr lang="en-GB" sz="2400" dirty="0">
                <a:latin typeface="Book Antiqua" panose="02040602050305030304" pitchFamily="18" charset="0"/>
              </a:rPr>
              <a:t>The collection of nodes as a whole operates the same, no matter where, when, and how interaction between a user and the system takes place. </a:t>
            </a:r>
          </a:p>
        </p:txBody>
      </p:sp>
      <p:sp>
        <p:nvSpPr>
          <p:cNvPr id="5" name="TextBox 4">
            <a:extLst>
              <a:ext uri="{FF2B5EF4-FFF2-40B4-BE49-F238E27FC236}">
                <a16:creationId xmlns:a16="http://schemas.microsoft.com/office/drawing/2014/main" id="{8FA30598-96AA-43B1-8225-62535FF471BA}"/>
              </a:ext>
            </a:extLst>
          </p:cNvPr>
          <p:cNvSpPr txBox="1"/>
          <p:nvPr/>
        </p:nvSpPr>
        <p:spPr>
          <a:xfrm>
            <a:off x="3076414" y="2974799"/>
            <a:ext cx="5811864" cy="646331"/>
          </a:xfrm>
          <a:prstGeom prst="rect">
            <a:avLst/>
          </a:prstGeom>
          <a:noFill/>
          <a:ln>
            <a:solidFill>
              <a:srgbClr val="415A6B"/>
            </a:solidFill>
          </a:ln>
        </p:spPr>
        <p:txBody>
          <a:bodyPr wrap="square" rtlCol="0">
            <a:spAutoFit/>
          </a:bodyPr>
          <a:lstStyle/>
          <a:p>
            <a:pPr algn="ctr"/>
            <a:r>
              <a:rPr lang="en-GB" dirty="0">
                <a:latin typeface="Book Antiqua" panose="02040602050305030304" pitchFamily="18" charset="0"/>
              </a:rPr>
              <a:t>According to cloud computing system, the coherent system is referred to </a:t>
            </a:r>
            <a:r>
              <a:rPr lang="en-GB" b="1" u="sng" dirty="0">
                <a:highlight>
                  <a:srgbClr val="FFFF00"/>
                </a:highlight>
                <a:latin typeface="Book Antiqua" panose="02040602050305030304" pitchFamily="18" charset="0"/>
              </a:rPr>
              <a:t>ubiquitous operation</a:t>
            </a:r>
          </a:p>
        </p:txBody>
      </p:sp>
      <p:pic>
        <p:nvPicPr>
          <p:cNvPr id="7" name="Picture 6" descr="Icon&#10;&#10;Description automatically generated">
            <a:extLst>
              <a:ext uri="{FF2B5EF4-FFF2-40B4-BE49-F238E27FC236}">
                <a16:creationId xmlns:a16="http://schemas.microsoft.com/office/drawing/2014/main" id="{63C01387-08E5-4409-9ED0-DA48CD5D0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503111">
            <a:off x="2537821" y="2789308"/>
            <a:ext cx="860210" cy="860210"/>
          </a:xfrm>
          <a:prstGeom prst="rect">
            <a:avLst/>
          </a:prstGeom>
        </p:spPr>
      </p:pic>
      <p:sp>
        <p:nvSpPr>
          <p:cNvPr id="8" name="TextBox 7">
            <a:extLst>
              <a:ext uri="{FF2B5EF4-FFF2-40B4-BE49-F238E27FC236}">
                <a16:creationId xmlns:a16="http://schemas.microsoft.com/office/drawing/2014/main" id="{0A25F845-F2AF-4FB0-A1D3-6DF28E5E1CC9}"/>
              </a:ext>
            </a:extLst>
          </p:cNvPr>
          <p:cNvSpPr txBox="1"/>
          <p:nvPr/>
        </p:nvSpPr>
        <p:spPr>
          <a:xfrm>
            <a:off x="1162373" y="4061429"/>
            <a:ext cx="9996408" cy="1015663"/>
          </a:xfrm>
          <a:prstGeom prst="rect">
            <a:avLst/>
          </a:prstGeom>
          <a:noFill/>
          <a:ln>
            <a:solidFill>
              <a:schemeClr val="accent6">
                <a:lumMod val="75000"/>
              </a:schemeClr>
            </a:solidFill>
          </a:ln>
        </p:spPr>
        <p:txBody>
          <a:bodyPr wrap="square" rtlCol="0">
            <a:spAutoFit/>
          </a:bodyPr>
          <a:lstStyle/>
          <a:p>
            <a:pPr marL="342900" indent="-342900" algn="just">
              <a:buFont typeface="Wingdings" panose="05000000000000000000" pitchFamily="2" charset="2"/>
              <a:buChar char="q"/>
            </a:pPr>
            <a:r>
              <a:rPr lang="en-GB" sz="2000" dirty="0">
                <a:latin typeface="Book Antiqua" panose="02040602050305030304" pitchFamily="18" charset="0"/>
              </a:rPr>
              <a:t>The users can’t tell where a computation is taking place. </a:t>
            </a:r>
          </a:p>
          <a:p>
            <a:pPr marL="342900" indent="-342900" algn="just">
              <a:buFont typeface="Wingdings" panose="05000000000000000000" pitchFamily="2" charset="2"/>
              <a:buChar char="q"/>
            </a:pPr>
            <a:r>
              <a:rPr lang="en-GB" sz="2000" dirty="0">
                <a:latin typeface="Book Antiqua" panose="02040602050305030304" pitchFamily="18" charset="0"/>
              </a:rPr>
              <a:t>Where data exactly stored should be irrelevant to an application.</a:t>
            </a:r>
          </a:p>
          <a:p>
            <a:pPr marL="342900" indent="-342900" algn="just">
              <a:buFont typeface="Wingdings" panose="05000000000000000000" pitchFamily="2" charset="2"/>
              <a:buChar char="q"/>
            </a:pPr>
            <a:r>
              <a:rPr lang="en-GB" sz="2000" dirty="0">
                <a:latin typeface="Book Antiqua" panose="02040602050305030304" pitchFamily="18" charset="0"/>
              </a:rPr>
              <a:t>If or not data has been replicated is completely hidden.</a:t>
            </a:r>
          </a:p>
        </p:txBody>
      </p:sp>
      <p:sp>
        <p:nvSpPr>
          <p:cNvPr id="9" name="Rectangle: Rounded Corners 8">
            <a:extLst>
              <a:ext uri="{FF2B5EF4-FFF2-40B4-BE49-F238E27FC236}">
                <a16:creationId xmlns:a16="http://schemas.microsoft.com/office/drawing/2014/main" id="{D16C64B9-4F59-49F8-94B8-4BA8B0A14E51}"/>
              </a:ext>
            </a:extLst>
          </p:cNvPr>
          <p:cNvSpPr/>
          <p:nvPr/>
        </p:nvSpPr>
        <p:spPr>
          <a:xfrm>
            <a:off x="1162373" y="3667624"/>
            <a:ext cx="1751308" cy="371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Examples</a:t>
            </a:r>
          </a:p>
        </p:txBody>
      </p:sp>
      <p:sp>
        <p:nvSpPr>
          <p:cNvPr id="10" name="TextBox 9">
            <a:extLst>
              <a:ext uri="{FF2B5EF4-FFF2-40B4-BE49-F238E27FC236}">
                <a16:creationId xmlns:a16="http://schemas.microsoft.com/office/drawing/2014/main" id="{56FD21DC-9F85-4D2B-89AB-38EAB3479B06}"/>
              </a:ext>
            </a:extLst>
          </p:cNvPr>
          <p:cNvSpPr txBox="1"/>
          <p:nvPr/>
        </p:nvSpPr>
        <p:spPr>
          <a:xfrm>
            <a:off x="3089332" y="5482938"/>
            <a:ext cx="5811864" cy="369332"/>
          </a:xfrm>
          <a:prstGeom prst="rect">
            <a:avLst/>
          </a:prstGeom>
          <a:noFill/>
          <a:ln>
            <a:solidFill>
              <a:srgbClr val="415A6B"/>
            </a:solidFill>
          </a:ln>
        </p:spPr>
        <p:txBody>
          <a:bodyPr wrap="square" rtlCol="0">
            <a:spAutoFit/>
          </a:bodyPr>
          <a:lstStyle/>
          <a:p>
            <a:pPr algn="ctr"/>
            <a:r>
              <a:rPr lang="en-GB" dirty="0">
                <a:latin typeface="Book Antiqua" panose="02040602050305030304" pitchFamily="18" charset="0"/>
              </a:rPr>
              <a:t>Keyword generated is “</a:t>
            </a:r>
            <a:r>
              <a:rPr lang="en-GB" b="1" u="sng" dirty="0">
                <a:highlight>
                  <a:srgbClr val="FFFF00"/>
                </a:highlight>
                <a:latin typeface="Book Antiqua" panose="02040602050305030304" pitchFamily="18" charset="0"/>
              </a:rPr>
              <a:t>Distributed Transparency</a:t>
            </a:r>
            <a:r>
              <a:rPr lang="en-GB" dirty="0">
                <a:latin typeface="Book Antiqua" panose="02040602050305030304" pitchFamily="18" charset="0"/>
              </a:rPr>
              <a:t>” </a:t>
            </a:r>
            <a:endParaRPr lang="en-GB" b="1" u="sng" dirty="0">
              <a:highlight>
                <a:srgbClr val="FFFF00"/>
              </a:highlight>
              <a:latin typeface="Book Antiqua" panose="02040602050305030304" pitchFamily="18" charset="0"/>
            </a:endParaRPr>
          </a:p>
        </p:txBody>
      </p:sp>
      <p:pic>
        <p:nvPicPr>
          <p:cNvPr id="11" name="Picture 10" descr="Icon&#10;&#10;Description automatically generated">
            <a:extLst>
              <a:ext uri="{FF2B5EF4-FFF2-40B4-BE49-F238E27FC236}">
                <a16:creationId xmlns:a16="http://schemas.microsoft.com/office/drawing/2014/main" id="{3F719A87-9D69-44A4-9A8A-F11189958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503111">
            <a:off x="2550739" y="5095972"/>
            <a:ext cx="860210" cy="860210"/>
          </a:xfrm>
          <a:prstGeom prst="rect">
            <a:avLst/>
          </a:prstGeom>
        </p:spPr>
      </p:pic>
    </p:spTree>
    <p:extLst>
      <p:ext uri="{BB962C8B-B14F-4D97-AF65-F5344CB8AC3E}">
        <p14:creationId xmlns:p14="http://schemas.microsoft.com/office/powerpoint/2010/main" val="270788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E9A439-8FF6-43AE-A5EE-9D82C2812D85}"/>
              </a:ext>
            </a:extLst>
          </p:cNvPr>
          <p:cNvSpPr>
            <a:spLocks noGrp="1"/>
          </p:cNvSpPr>
          <p:nvPr>
            <p:ph type="sldNum" sz="quarter" idx="12"/>
          </p:nvPr>
        </p:nvSpPr>
        <p:spPr/>
        <p:txBody>
          <a:bodyPr/>
          <a:lstStyle/>
          <a:p>
            <a:fld id="{60553ECD-7F6D-420D-93CA-D8D15EB427AC}" type="slidenum">
              <a:rPr lang="en-US" smtClean="0"/>
              <a:t>13</a:t>
            </a:fld>
            <a:endParaRPr lang="en-US"/>
          </a:p>
        </p:txBody>
      </p:sp>
      <p:sp>
        <p:nvSpPr>
          <p:cNvPr id="5" name="TextBox 4">
            <a:extLst>
              <a:ext uri="{FF2B5EF4-FFF2-40B4-BE49-F238E27FC236}">
                <a16:creationId xmlns:a16="http://schemas.microsoft.com/office/drawing/2014/main" id="{AB6745FA-6F79-4BC7-9BB6-00E814B1FDB1}"/>
              </a:ext>
            </a:extLst>
          </p:cNvPr>
          <p:cNvSpPr txBox="1"/>
          <p:nvPr/>
        </p:nvSpPr>
        <p:spPr>
          <a:xfrm>
            <a:off x="1942454" y="2136338"/>
            <a:ext cx="8307092" cy="2585323"/>
          </a:xfrm>
          <a:prstGeom prst="rect">
            <a:avLst/>
          </a:prstGeom>
          <a:noFill/>
        </p:spPr>
        <p:txBody>
          <a:bodyPr wrap="square" rtlCol="0">
            <a:spAutoFit/>
          </a:bodyPr>
          <a:lstStyle/>
          <a:p>
            <a:pPr algn="ctr"/>
            <a:r>
              <a:rPr lang="en-GB" sz="5400" b="1" dirty="0">
                <a:latin typeface="Book Antiqua" panose="02040602050305030304" pitchFamily="18" charset="0"/>
              </a:rPr>
              <a:t>Operating System </a:t>
            </a:r>
          </a:p>
          <a:p>
            <a:pPr algn="ctr"/>
            <a:r>
              <a:rPr lang="en-GB" sz="5400" b="1" dirty="0">
                <a:latin typeface="Book Antiqua" panose="02040602050305030304" pitchFamily="18" charset="0"/>
              </a:rPr>
              <a:t>&amp;</a:t>
            </a:r>
          </a:p>
          <a:p>
            <a:pPr algn="ctr"/>
            <a:r>
              <a:rPr lang="en-GB" sz="5400" b="1" dirty="0">
                <a:latin typeface="Book Antiqua" panose="02040602050305030304" pitchFamily="18" charset="0"/>
              </a:rPr>
              <a:t> Middleware </a:t>
            </a:r>
          </a:p>
        </p:txBody>
      </p:sp>
    </p:spTree>
    <p:extLst>
      <p:ext uri="{BB962C8B-B14F-4D97-AF65-F5344CB8AC3E}">
        <p14:creationId xmlns:p14="http://schemas.microsoft.com/office/powerpoint/2010/main" val="3447392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What’s the </a:t>
            </a:r>
            <a:r>
              <a:rPr lang="en-GB" sz="3600" u="sng" dirty="0">
                <a:solidFill>
                  <a:srgbClr val="C88E1A"/>
                </a:solidFill>
                <a:latin typeface="Amasis MT Pro Black" panose="02040A04050005020304" pitchFamily="18" charset="0"/>
              </a:rPr>
              <a:t>O.S.</a:t>
            </a:r>
            <a:endParaRPr lang="en-GB" sz="4000" u="sng" dirty="0">
              <a:solidFill>
                <a:srgbClr val="C88E1A"/>
              </a:solidFill>
              <a:latin typeface="Amasis MT Pro Black" panose="02040A04050005020304" pitchFamily="18" charset="0"/>
            </a:endParaRP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14</a:t>
            </a:fld>
            <a:endParaRPr lang="en-US"/>
          </a:p>
        </p:txBody>
      </p:sp>
      <p:sp>
        <p:nvSpPr>
          <p:cNvPr id="5" name="TextBox 4">
            <a:extLst>
              <a:ext uri="{FF2B5EF4-FFF2-40B4-BE49-F238E27FC236}">
                <a16:creationId xmlns:a16="http://schemas.microsoft.com/office/drawing/2014/main" id="{1C2FF420-405A-486E-9E38-BA26A72FE5C6}"/>
              </a:ext>
            </a:extLst>
          </p:cNvPr>
          <p:cNvSpPr txBox="1"/>
          <p:nvPr/>
        </p:nvSpPr>
        <p:spPr>
          <a:xfrm>
            <a:off x="555435" y="4014941"/>
            <a:ext cx="4600497" cy="2215991"/>
          </a:xfrm>
          <a:prstGeom prst="rect">
            <a:avLst/>
          </a:prstGeom>
          <a:noFill/>
          <a:ln>
            <a:solidFill>
              <a:srgbClr val="FFC000"/>
            </a:solidFill>
          </a:ln>
        </p:spPr>
        <p:txBody>
          <a:bodyPr wrap="square" rtlCol="0">
            <a:spAutoFit/>
          </a:bodyPr>
          <a:lstStyle/>
          <a:p>
            <a:pPr algn="just"/>
            <a:r>
              <a:rPr lang="en-GB" sz="2300" u="sng" dirty="0">
                <a:highlight>
                  <a:srgbClr val="FFFF00"/>
                </a:highlight>
                <a:latin typeface="Book Antiqua" panose="02040602050305030304" pitchFamily="18" charset="0"/>
              </a:rPr>
              <a:t>* Microsoft windows:-</a:t>
            </a:r>
          </a:p>
          <a:p>
            <a:pPr algn="just"/>
            <a:r>
              <a:rPr lang="en-GB" sz="2300" dirty="0">
                <a:latin typeface="Book Antiqua" panose="02040602050305030304" pitchFamily="18" charset="0"/>
              </a:rPr>
              <a:t>The kernel is the fundamental portion of Microsoft Windows that provides an </a:t>
            </a:r>
            <a:r>
              <a:rPr lang="en-GB" sz="2300" dirty="0">
                <a:highlight>
                  <a:srgbClr val="C3D6BC"/>
                </a:highlight>
                <a:latin typeface="Book Antiqua" panose="02040602050305030304" pitchFamily="18" charset="0"/>
              </a:rPr>
              <a:t>API supporting computations with controlled interactions. </a:t>
            </a:r>
          </a:p>
        </p:txBody>
      </p:sp>
      <p:sp>
        <p:nvSpPr>
          <p:cNvPr id="8" name="TextBox 7">
            <a:extLst>
              <a:ext uri="{FF2B5EF4-FFF2-40B4-BE49-F238E27FC236}">
                <a16:creationId xmlns:a16="http://schemas.microsoft.com/office/drawing/2014/main" id="{77E57F51-4876-4C64-B0DD-A955C1A476EE}"/>
              </a:ext>
            </a:extLst>
          </p:cNvPr>
          <p:cNvSpPr txBox="1"/>
          <p:nvPr/>
        </p:nvSpPr>
        <p:spPr>
          <a:xfrm>
            <a:off x="619932" y="1935784"/>
            <a:ext cx="10523349" cy="769441"/>
          </a:xfrm>
          <a:prstGeom prst="rect">
            <a:avLst/>
          </a:prstGeom>
          <a:noFill/>
          <a:ln>
            <a:solidFill>
              <a:srgbClr val="00B050"/>
            </a:solidFill>
          </a:ln>
        </p:spPr>
        <p:txBody>
          <a:bodyPr wrap="square" rtlCol="0">
            <a:spAutoFit/>
          </a:bodyPr>
          <a:lstStyle/>
          <a:p>
            <a:pPr algn="just"/>
            <a:r>
              <a:rPr lang="en-GB" sz="2200" dirty="0">
                <a:latin typeface="Book Antiqua" panose="02040602050305030304" pitchFamily="18" charset="0"/>
              </a:rPr>
              <a:t>    An operating system is software that uses the hardware resources of a computer system to provide support for the execution of other software.</a:t>
            </a:r>
          </a:p>
        </p:txBody>
      </p:sp>
      <p:sp>
        <p:nvSpPr>
          <p:cNvPr id="10" name="Rectangle: Rounded Corners 9">
            <a:extLst>
              <a:ext uri="{FF2B5EF4-FFF2-40B4-BE49-F238E27FC236}">
                <a16:creationId xmlns:a16="http://schemas.microsoft.com/office/drawing/2014/main" id="{F102344A-D2AE-4344-BABE-D41D7DD2DFD2}"/>
              </a:ext>
            </a:extLst>
          </p:cNvPr>
          <p:cNvSpPr/>
          <p:nvPr/>
        </p:nvSpPr>
        <p:spPr>
          <a:xfrm>
            <a:off x="619932" y="1564585"/>
            <a:ext cx="2268000" cy="371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O.S Definition</a:t>
            </a:r>
          </a:p>
        </p:txBody>
      </p:sp>
      <p:sp>
        <p:nvSpPr>
          <p:cNvPr id="11" name="Rectangle: Rounded Corners 10">
            <a:extLst>
              <a:ext uri="{FF2B5EF4-FFF2-40B4-BE49-F238E27FC236}">
                <a16:creationId xmlns:a16="http://schemas.microsoft.com/office/drawing/2014/main" id="{0A49486D-1D13-41D9-9875-4CF4CDA6DED2}"/>
              </a:ext>
            </a:extLst>
          </p:cNvPr>
          <p:cNvSpPr/>
          <p:nvPr/>
        </p:nvSpPr>
        <p:spPr>
          <a:xfrm>
            <a:off x="1753932" y="2843058"/>
            <a:ext cx="8208851" cy="51921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2"/>
                </a:solidFill>
                <a:latin typeface="Book Antiqua" panose="02040602050305030304" pitchFamily="18" charset="0"/>
              </a:rPr>
              <a:t>Kernel is a core of the operating system.</a:t>
            </a:r>
          </a:p>
        </p:txBody>
      </p:sp>
      <p:sp>
        <p:nvSpPr>
          <p:cNvPr id="12" name="TextBox 11">
            <a:extLst>
              <a:ext uri="{FF2B5EF4-FFF2-40B4-BE49-F238E27FC236}">
                <a16:creationId xmlns:a16="http://schemas.microsoft.com/office/drawing/2014/main" id="{2ABB70CA-15A9-4D48-A918-900EFBB6ED4B}"/>
              </a:ext>
            </a:extLst>
          </p:cNvPr>
          <p:cNvSpPr txBox="1"/>
          <p:nvPr/>
        </p:nvSpPr>
        <p:spPr>
          <a:xfrm>
            <a:off x="5540642" y="3480227"/>
            <a:ext cx="5897107" cy="2800767"/>
          </a:xfrm>
          <a:prstGeom prst="rect">
            <a:avLst/>
          </a:prstGeom>
          <a:noFill/>
          <a:ln>
            <a:solidFill>
              <a:srgbClr val="FFC000"/>
            </a:solidFill>
          </a:ln>
        </p:spPr>
        <p:txBody>
          <a:bodyPr wrap="square" rtlCol="0">
            <a:spAutoFit/>
          </a:bodyPr>
          <a:lstStyle/>
          <a:p>
            <a:pPr algn="just"/>
            <a:r>
              <a:rPr lang="en-GB" sz="2200" u="sng" dirty="0">
                <a:highlight>
                  <a:srgbClr val="FFFF00"/>
                </a:highlight>
                <a:latin typeface="Book Antiqua" panose="02040602050305030304" pitchFamily="18" charset="0"/>
              </a:rPr>
              <a:t>* Linux:-</a:t>
            </a:r>
          </a:p>
          <a:p>
            <a:pPr marL="342900" indent="-342900" algn="just">
              <a:buFont typeface="Wingdings" panose="05000000000000000000" pitchFamily="2" charset="2"/>
              <a:buChar char="q"/>
            </a:pPr>
            <a:r>
              <a:rPr lang="en-GB" sz="2200" dirty="0">
                <a:latin typeface="Book Antiqua" panose="02040602050305030304" pitchFamily="18" charset="0"/>
              </a:rPr>
              <a:t>The Linux kernel provides the basic operating system services through an API.</a:t>
            </a:r>
          </a:p>
          <a:p>
            <a:pPr marL="342900" indent="-342900" algn="just">
              <a:buFont typeface="Wingdings" panose="05000000000000000000" pitchFamily="2" charset="2"/>
              <a:buChar char="q"/>
            </a:pPr>
            <a:r>
              <a:rPr lang="en-GB" sz="2200" dirty="0">
                <a:latin typeface="Book Antiqua" panose="02040602050305030304" pitchFamily="18" charset="0"/>
              </a:rPr>
              <a:t> Shells are the programs such as bash  that interpret typed commands.</a:t>
            </a:r>
          </a:p>
          <a:p>
            <a:pPr marL="342900" indent="-342900" algn="just">
              <a:buFont typeface="Wingdings" panose="05000000000000000000" pitchFamily="2" charset="2"/>
              <a:buChar char="q"/>
            </a:pPr>
            <a:r>
              <a:rPr lang="en-GB" sz="2200" dirty="0">
                <a:latin typeface="Book Antiqua" panose="02040602050305030304" pitchFamily="18" charset="0"/>
              </a:rPr>
              <a:t>Desktop environments are the programs, such as KDE (K Desktop Environment) and GNOME, that handle graphical interaction.</a:t>
            </a:r>
          </a:p>
        </p:txBody>
      </p:sp>
      <p:pic>
        <p:nvPicPr>
          <p:cNvPr id="13" name="Picture 12" descr="Icon&#10;&#10;Description automatically generated">
            <a:extLst>
              <a:ext uri="{FF2B5EF4-FFF2-40B4-BE49-F238E27FC236}">
                <a16:creationId xmlns:a16="http://schemas.microsoft.com/office/drawing/2014/main" id="{C301192F-2354-4462-9341-9F2F3874B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7274">
            <a:off x="1401473" y="2689316"/>
            <a:ext cx="704916" cy="704916"/>
          </a:xfrm>
          <a:prstGeom prst="rect">
            <a:avLst/>
          </a:prstGeom>
        </p:spPr>
      </p:pic>
    </p:spTree>
    <p:extLst>
      <p:ext uri="{BB962C8B-B14F-4D97-AF65-F5344CB8AC3E}">
        <p14:creationId xmlns:p14="http://schemas.microsoft.com/office/powerpoint/2010/main" val="1955987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What’s the </a:t>
            </a:r>
            <a:r>
              <a:rPr lang="en-GB" sz="3600" u="sng" dirty="0">
                <a:solidFill>
                  <a:srgbClr val="C88E1A"/>
                </a:solidFill>
                <a:latin typeface="Amasis MT Pro Black" panose="02040A04050005020304" pitchFamily="18" charset="0"/>
              </a:rPr>
              <a:t>O.S. – Cont.</a:t>
            </a:r>
            <a:endParaRPr lang="en-GB" sz="4000" u="sng" dirty="0">
              <a:solidFill>
                <a:srgbClr val="C88E1A"/>
              </a:solidFill>
              <a:latin typeface="Amasis MT Pro Black" panose="02040A04050005020304" pitchFamily="18" charset="0"/>
            </a:endParaRP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15</a:t>
            </a:fld>
            <a:endParaRPr lang="en-US"/>
          </a:p>
        </p:txBody>
      </p:sp>
      <p:sp>
        <p:nvSpPr>
          <p:cNvPr id="5" name="TextBox 4">
            <a:extLst>
              <a:ext uri="{FF2B5EF4-FFF2-40B4-BE49-F238E27FC236}">
                <a16:creationId xmlns:a16="http://schemas.microsoft.com/office/drawing/2014/main" id="{1C2FF420-405A-486E-9E38-BA26A72FE5C6}"/>
              </a:ext>
            </a:extLst>
          </p:cNvPr>
          <p:cNvSpPr txBox="1"/>
          <p:nvPr/>
        </p:nvSpPr>
        <p:spPr>
          <a:xfrm>
            <a:off x="656176" y="2162867"/>
            <a:ext cx="10523349" cy="3046988"/>
          </a:xfrm>
          <a:prstGeom prst="rect">
            <a:avLst/>
          </a:prstGeom>
          <a:noFill/>
          <a:ln>
            <a:solidFill>
              <a:schemeClr val="accent6">
                <a:lumMod val="75000"/>
              </a:schemeClr>
            </a:solidFill>
          </a:ln>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The O.S. allows multiple computations to take place concurrently on </a:t>
            </a:r>
            <a:r>
              <a:rPr lang="en-GB" sz="2400" b="1" u="sng" dirty="0">
                <a:highlight>
                  <a:srgbClr val="FFFF00"/>
                </a:highlight>
                <a:latin typeface="Book Antiqua" panose="02040602050305030304" pitchFamily="18" charset="0"/>
              </a:rPr>
              <a:t>a single computer system</a:t>
            </a:r>
            <a:r>
              <a:rPr lang="en-GB" sz="2400" dirty="0">
                <a:latin typeface="Book Antiqua" panose="02040602050305030304" pitchFamily="18" charset="0"/>
              </a:rPr>
              <a:t>.</a:t>
            </a:r>
          </a:p>
          <a:p>
            <a:pPr marL="342900" indent="-342900" algn="just">
              <a:buFont typeface="Wingdings" panose="05000000000000000000" pitchFamily="2" charset="2"/>
              <a:buChar char="q"/>
            </a:pPr>
            <a:r>
              <a:rPr lang="en-GB" sz="2400" dirty="0">
                <a:latin typeface="Book Antiqua" panose="02040602050305030304" pitchFamily="18" charset="0"/>
              </a:rPr>
              <a:t>The O.S. divides the hardware’s time between the computations and handles the shifts of focus between the computations, keeping track of where each one leaves off so that it can later correctly resume.</a:t>
            </a:r>
          </a:p>
          <a:p>
            <a:pPr marL="342900" indent="-342900" algn="just">
              <a:buFont typeface="Wingdings" panose="05000000000000000000" pitchFamily="2" charset="2"/>
              <a:buChar char="q"/>
            </a:pPr>
            <a:r>
              <a:rPr lang="en-GB" sz="2400" dirty="0">
                <a:latin typeface="Book Antiqua" panose="02040602050305030304" pitchFamily="18" charset="0"/>
              </a:rPr>
              <a:t>The O.S. controls the interactions between the concurrent computations. It can enforce rules, such as forbidding computations from modifying data structures.</a:t>
            </a:r>
          </a:p>
        </p:txBody>
      </p:sp>
      <p:sp>
        <p:nvSpPr>
          <p:cNvPr id="11" name="Rectangle: Rounded Corners 10">
            <a:extLst>
              <a:ext uri="{FF2B5EF4-FFF2-40B4-BE49-F238E27FC236}">
                <a16:creationId xmlns:a16="http://schemas.microsoft.com/office/drawing/2014/main" id="{0A49486D-1D13-41D9-9875-4CF4CDA6DED2}"/>
              </a:ext>
            </a:extLst>
          </p:cNvPr>
          <p:cNvSpPr/>
          <p:nvPr/>
        </p:nvSpPr>
        <p:spPr>
          <a:xfrm>
            <a:off x="656176" y="1791668"/>
            <a:ext cx="2268000" cy="371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2"/>
                </a:solidFill>
                <a:latin typeface="Book Antiqua" panose="02040602050305030304" pitchFamily="18" charset="0"/>
              </a:rPr>
              <a:t>O.S. Functions</a:t>
            </a:r>
          </a:p>
        </p:txBody>
      </p:sp>
    </p:spTree>
    <p:extLst>
      <p:ext uri="{BB962C8B-B14F-4D97-AF65-F5344CB8AC3E}">
        <p14:creationId xmlns:p14="http://schemas.microsoft.com/office/powerpoint/2010/main" val="1719506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Middleware: </a:t>
            </a:r>
            <a:r>
              <a:rPr lang="en-GB" sz="3600" u="sng" dirty="0">
                <a:solidFill>
                  <a:srgbClr val="C88E1A"/>
                </a:solidFill>
                <a:latin typeface="Amasis MT Pro Black" panose="02040A04050005020304" pitchFamily="18" charset="0"/>
              </a:rPr>
              <a:t>O.S in the DS.</a:t>
            </a:r>
            <a:endParaRPr lang="en-GB" sz="4000" u="sng" dirty="0">
              <a:solidFill>
                <a:srgbClr val="C88E1A"/>
              </a:solidFill>
              <a:latin typeface="Amasis MT Pro Black" panose="02040A04050005020304" pitchFamily="18" charset="0"/>
            </a:endParaRP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16</a:t>
            </a:fld>
            <a:endParaRPr lang="en-US"/>
          </a:p>
        </p:txBody>
      </p:sp>
      <p:pic>
        <p:nvPicPr>
          <p:cNvPr id="12" name="Picture 11">
            <a:extLst>
              <a:ext uri="{FF2B5EF4-FFF2-40B4-BE49-F238E27FC236}">
                <a16:creationId xmlns:a16="http://schemas.microsoft.com/office/drawing/2014/main" id="{73642F51-7D01-4407-BD1C-FD842F73E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991" y="1678573"/>
            <a:ext cx="9006018" cy="4620371"/>
          </a:xfrm>
          <a:prstGeom prst="rect">
            <a:avLst/>
          </a:prstGeom>
        </p:spPr>
      </p:pic>
    </p:spTree>
    <p:extLst>
      <p:ext uri="{BB962C8B-B14F-4D97-AF65-F5344CB8AC3E}">
        <p14:creationId xmlns:p14="http://schemas.microsoft.com/office/powerpoint/2010/main" val="3748272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Middleware: </a:t>
            </a:r>
            <a:r>
              <a:rPr lang="en-GB" sz="3600" u="sng" dirty="0">
                <a:solidFill>
                  <a:srgbClr val="C88E1A"/>
                </a:solidFill>
                <a:latin typeface="Amasis MT Pro Black" panose="02040A04050005020304" pitchFamily="18" charset="0"/>
              </a:rPr>
              <a:t>O.S in the DS.- Cont.</a:t>
            </a:r>
            <a:endParaRPr lang="en-GB" sz="4000" u="sng" dirty="0">
              <a:solidFill>
                <a:srgbClr val="C88E1A"/>
              </a:solidFill>
              <a:latin typeface="Amasis MT Pro Black" panose="02040A04050005020304" pitchFamily="18" charset="0"/>
            </a:endParaRP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17</a:t>
            </a:fld>
            <a:endParaRPr lang="en-US"/>
          </a:p>
        </p:txBody>
      </p:sp>
      <p:sp>
        <p:nvSpPr>
          <p:cNvPr id="5" name="TextBox 4">
            <a:extLst>
              <a:ext uri="{FF2B5EF4-FFF2-40B4-BE49-F238E27FC236}">
                <a16:creationId xmlns:a16="http://schemas.microsoft.com/office/drawing/2014/main" id="{1C2FF420-405A-486E-9E38-BA26A72FE5C6}"/>
              </a:ext>
            </a:extLst>
          </p:cNvPr>
          <p:cNvSpPr txBox="1"/>
          <p:nvPr/>
        </p:nvSpPr>
        <p:spPr>
          <a:xfrm>
            <a:off x="619932" y="2137258"/>
            <a:ext cx="6199322" cy="2677656"/>
          </a:xfrm>
          <a:prstGeom prst="rect">
            <a:avLst/>
          </a:prstGeom>
          <a:noFill/>
          <a:ln>
            <a:solidFill>
              <a:srgbClr val="D3187A"/>
            </a:solidFill>
          </a:ln>
        </p:spPr>
        <p:txBody>
          <a:bodyPr wrap="square" rtlCol="0">
            <a:spAutoFit/>
          </a:bodyPr>
          <a:lstStyle/>
          <a:p>
            <a:pPr algn="just"/>
            <a:r>
              <a:rPr lang="en-GB" sz="2400" dirty="0">
                <a:latin typeface="Book Antiqua" panose="02040602050305030304" pitchFamily="18" charset="0"/>
              </a:rPr>
              <a:t>Middleware is software that provides common services and capabilities to applications outside of what’s offered by the operating system. Data management, application services, messaging, authentication, and API management are all commonly handled by middleware.</a:t>
            </a:r>
          </a:p>
        </p:txBody>
      </p:sp>
      <p:sp>
        <p:nvSpPr>
          <p:cNvPr id="6" name="Rectangle: Rounded Corners 5">
            <a:extLst>
              <a:ext uri="{FF2B5EF4-FFF2-40B4-BE49-F238E27FC236}">
                <a16:creationId xmlns:a16="http://schemas.microsoft.com/office/drawing/2014/main" id="{F5A30461-7C21-48AE-8468-1C70850CD7FF}"/>
              </a:ext>
            </a:extLst>
          </p:cNvPr>
          <p:cNvSpPr/>
          <p:nvPr/>
        </p:nvSpPr>
        <p:spPr>
          <a:xfrm>
            <a:off x="619932" y="1766059"/>
            <a:ext cx="1751308" cy="371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Definition </a:t>
            </a:r>
          </a:p>
        </p:txBody>
      </p:sp>
      <p:pic>
        <p:nvPicPr>
          <p:cNvPr id="7" name="Picture 6" descr="Timeline&#10;&#10;Description automatically generated">
            <a:extLst>
              <a:ext uri="{FF2B5EF4-FFF2-40B4-BE49-F238E27FC236}">
                <a16:creationId xmlns:a16="http://schemas.microsoft.com/office/drawing/2014/main" id="{98DEC913-3E46-4CA0-A29F-8314F80F7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491" y="1805821"/>
            <a:ext cx="4260258" cy="2964652"/>
          </a:xfrm>
          <a:prstGeom prst="rect">
            <a:avLst/>
          </a:prstGeom>
        </p:spPr>
      </p:pic>
      <p:sp>
        <p:nvSpPr>
          <p:cNvPr id="9" name="TextBox 8">
            <a:extLst>
              <a:ext uri="{FF2B5EF4-FFF2-40B4-BE49-F238E27FC236}">
                <a16:creationId xmlns:a16="http://schemas.microsoft.com/office/drawing/2014/main" id="{0FF3EC6E-66EF-4A4A-B0FC-7A4F19E5715E}"/>
              </a:ext>
            </a:extLst>
          </p:cNvPr>
          <p:cNvSpPr txBox="1"/>
          <p:nvPr/>
        </p:nvSpPr>
        <p:spPr>
          <a:xfrm>
            <a:off x="978169" y="5313206"/>
            <a:ext cx="6199322" cy="707886"/>
          </a:xfrm>
          <a:prstGeom prst="rect">
            <a:avLst/>
          </a:prstGeom>
          <a:solidFill>
            <a:srgbClr val="6AA2BB"/>
          </a:solidFill>
          <a:ln>
            <a:solidFill>
              <a:srgbClr val="415A6B"/>
            </a:solidFill>
          </a:ln>
        </p:spPr>
        <p:txBody>
          <a:bodyPr wrap="square" rtlCol="0">
            <a:spAutoFit/>
          </a:bodyPr>
          <a:lstStyle/>
          <a:p>
            <a:pPr algn="ctr"/>
            <a:r>
              <a:rPr lang="en-GB" sz="2000" b="1" u="sng" dirty="0">
                <a:solidFill>
                  <a:schemeClr val="bg1"/>
                </a:solidFill>
                <a:latin typeface="Book Antiqua" panose="02040602050305030304" pitchFamily="18" charset="0"/>
              </a:rPr>
              <a:t>In the distributed system, Middleware works as a OS in the computer device. </a:t>
            </a:r>
            <a:endParaRPr lang="en-GB" sz="2000" b="1" u="sng" dirty="0">
              <a:solidFill>
                <a:schemeClr val="bg1"/>
              </a:solidFill>
              <a:highlight>
                <a:srgbClr val="FFFF00"/>
              </a:highlight>
              <a:latin typeface="Book Antiqua" panose="02040602050305030304" pitchFamily="18" charset="0"/>
            </a:endParaRPr>
          </a:p>
        </p:txBody>
      </p:sp>
      <p:pic>
        <p:nvPicPr>
          <p:cNvPr id="10" name="Picture 9" descr="Icon&#10;&#10;Description automatically generated">
            <a:extLst>
              <a:ext uri="{FF2B5EF4-FFF2-40B4-BE49-F238E27FC236}">
                <a16:creationId xmlns:a16="http://schemas.microsoft.com/office/drawing/2014/main" id="{4ACBBBCF-D4B5-4E7A-BC89-5D47379DE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03111">
            <a:off x="439576" y="5127715"/>
            <a:ext cx="860210" cy="860210"/>
          </a:xfrm>
          <a:prstGeom prst="rect">
            <a:avLst/>
          </a:prstGeom>
        </p:spPr>
      </p:pic>
    </p:spTree>
    <p:extLst>
      <p:ext uri="{BB962C8B-B14F-4D97-AF65-F5344CB8AC3E}">
        <p14:creationId xmlns:p14="http://schemas.microsoft.com/office/powerpoint/2010/main" val="172417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Middleware: </a:t>
            </a:r>
            <a:r>
              <a:rPr lang="en-GB" sz="3600" u="sng" dirty="0">
                <a:solidFill>
                  <a:srgbClr val="C88E1A"/>
                </a:solidFill>
                <a:latin typeface="Amasis MT Pro Black" panose="02040A04050005020304" pitchFamily="18" charset="0"/>
              </a:rPr>
              <a:t>O.S in the DS.- Cont.</a:t>
            </a:r>
            <a:endParaRPr lang="en-GB" sz="4000" u="sng" dirty="0">
              <a:solidFill>
                <a:srgbClr val="C88E1A"/>
              </a:solidFill>
              <a:latin typeface="Amasis MT Pro Black" panose="02040A04050005020304" pitchFamily="18" charset="0"/>
            </a:endParaRP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18</a:t>
            </a:fld>
            <a:endParaRPr lang="en-US"/>
          </a:p>
        </p:txBody>
      </p:sp>
      <p:sp>
        <p:nvSpPr>
          <p:cNvPr id="5" name="TextBox 4">
            <a:extLst>
              <a:ext uri="{FF2B5EF4-FFF2-40B4-BE49-F238E27FC236}">
                <a16:creationId xmlns:a16="http://schemas.microsoft.com/office/drawing/2014/main" id="{1C2FF420-405A-486E-9E38-BA26A72FE5C6}"/>
              </a:ext>
            </a:extLst>
          </p:cNvPr>
          <p:cNvSpPr txBox="1"/>
          <p:nvPr/>
        </p:nvSpPr>
        <p:spPr>
          <a:xfrm>
            <a:off x="619931" y="2137258"/>
            <a:ext cx="9391973" cy="1569660"/>
          </a:xfrm>
          <a:prstGeom prst="rect">
            <a:avLst/>
          </a:prstGeom>
          <a:solidFill>
            <a:srgbClr val="D5E2D0"/>
          </a:solidFill>
          <a:ln>
            <a:noFill/>
          </a:ln>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Communication between different nodes and multiple O.S.</a:t>
            </a:r>
          </a:p>
          <a:p>
            <a:pPr marL="342900" indent="-342900" algn="just">
              <a:buFont typeface="Wingdings" panose="05000000000000000000" pitchFamily="2" charset="2"/>
              <a:buChar char="q"/>
            </a:pPr>
            <a:r>
              <a:rPr lang="en-GB" sz="2400" dirty="0">
                <a:latin typeface="Book Antiqua" panose="02040602050305030304" pitchFamily="18" charset="0"/>
              </a:rPr>
              <a:t>Transaction (distributed DB/Distributed information system).</a:t>
            </a:r>
          </a:p>
          <a:p>
            <a:pPr marL="342900" indent="-342900" algn="just">
              <a:buFont typeface="Wingdings" panose="05000000000000000000" pitchFamily="2" charset="2"/>
              <a:buChar char="q"/>
            </a:pPr>
            <a:r>
              <a:rPr lang="en-GB" sz="2400" dirty="0">
                <a:latin typeface="Book Antiqua" panose="02040602050305030304" pitchFamily="18" charset="0"/>
              </a:rPr>
              <a:t>Service Composition (Web services).</a:t>
            </a:r>
          </a:p>
          <a:p>
            <a:pPr marL="342900" indent="-342900" algn="just">
              <a:buFont typeface="Wingdings" panose="05000000000000000000" pitchFamily="2" charset="2"/>
              <a:buChar char="q"/>
            </a:pPr>
            <a:r>
              <a:rPr lang="en-GB" sz="2400" dirty="0">
                <a:latin typeface="Book Antiqua" panose="02040602050305030304" pitchFamily="18" charset="0"/>
              </a:rPr>
              <a:t>Reliability.</a:t>
            </a:r>
          </a:p>
        </p:txBody>
      </p:sp>
      <p:sp>
        <p:nvSpPr>
          <p:cNvPr id="6" name="Rectangle: Rounded Corners 5">
            <a:extLst>
              <a:ext uri="{FF2B5EF4-FFF2-40B4-BE49-F238E27FC236}">
                <a16:creationId xmlns:a16="http://schemas.microsoft.com/office/drawing/2014/main" id="{F5A30461-7C21-48AE-8468-1C70850CD7FF}"/>
              </a:ext>
            </a:extLst>
          </p:cNvPr>
          <p:cNvSpPr/>
          <p:nvPr/>
        </p:nvSpPr>
        <p:spPr>
          <a:xfrm>
            <a:off x="619932" y="1766059"/>
            <a:ext cx="2913682" cy="371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Middleware Services:</a:t>
            </a:r>
          </a:p>
        </p:txBody>
      </p:sp>
    </p:spTree>
    <p:extLst>
      <p:ext uri="{BB962C8B-B14F-4D97-AF65-F5344CB8AC3E}">
        <p14:creationId xmlns:p14="http://schemas.microsoft.com/office/powerpoint/2010/main" val="1647141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D7E999-BB06-444E-A0F8-79F3800BF412}"/>
              </a:ext>
            </a:extLst>
          </p:cNvPr>
          <p:cNvSpPr>
            <a:spLocks noGrp="1"/>
          </p:cNvSpPr>
          <p:nvPr>
            <p:ph type="sldNum" sz="quarter" idx="12"/>
          </p:nvPr>
        </p:nvSpPr>
        <p:spPr/>
        <p:txBody>
          <a:bodyPr/>
          <a:lstStyle/>
          <a:p>
            <a:fld id="{60553ECD-7F6D-420D-93CA-D8D15EB427AC}" type="slidenum">
              <a:rPr lang="en-US" smtClean="0"/>
              <a:t>19</a:t>
            </a:fld>
            <a:endParaRPr lang="en-US"/>
          </a:p>
        </p:txBody>
      </p:sp>
      <p:sp>
        <p:nvSpPr>
          <p:cNvPr id="5" name="TextBox 4">
            <a:extLst>
              <a:ext uri="{FF2B5EF4-FFF2-40B4-BE49-F238E27FC236}">
                <a16:creationId xmlns:a16="http://schemas.microsoft.com/office/drawing/2014/main" id="{0D997535-90B1-4A79-AD83-549BE0DF60C1}"/>
              </a:ext>
            </a:extLst>
          </p:cNvPr>
          <p:cNvSpPr txBox="1"/>
          <p:nvPr/>
        </p:nvSpPr>
        <p:spPr>
          <a:xfrm>
            <a:off x="1188203" y="2274838"/>
            <a:ext cx="9815594" cy="2308324"/>
          </a:xfrm>
          <a:prstGeom prst="rect">
            <a:avLst/>
          </a:prstGeom>
          <a:noFill/>
          <a:ln w="38100" cmpd="tri">
            <a:noFill/>
          </a:ln>
        </p:spPr>
        <p:txBody>
          <a:bodyPr wrap="square" rtlCol="0">
            <a:spAutoFit/>
          </a:bodyPr>
          <a:lstStyle/>
          <a:p>
            <a:pPr algn="ctr"/>
            <a:r>
              <a:rPr lang="en-GB" sz="7200" b="1" dirty="0">
                <a:latin typeface="Book Antiqua" panose="02040602050305030304" pitchFamily="18" charset="0"/>
              </a:rPr>
              <a:t>Distributed System </a:t>
            </a:r>
          </a:p>
          <a:p>
            <a:pPr algn="ctr"/>
            <a:r>
              <a:rPr lang="en-GB" sz="7200" b="1" dirty="0">
                <a:latin typeface="Book Antiqua" panose="02040602050305030304" pitchFamily="18" charset="0"/>
              </a:rPr>
              <a:t>Goals</a:t>
            </a:r>
          </a:p>
        </p:txBody>
      </p:sp>
    </p:spTree>
    <p:extLst>
      <p:ext uri="{BB962C8B-B14F-4D97-AF65-F5344CB8AC3E}">
        <p14:creationId xmlns:p14="http://schemas.microsoft.com/office/powerpoint/2010/main" val="361457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In This Chapter</a:t>
            </a:r>
          </a:p>
        </p:txBody>
      </p:sp>
      <p:sp>
        <p:nvSpPr>
          <p:cNvPr id="2" name="TextBox 1">
            <a:extLst>
              <a:ext uri="{FF2B5EF4-FFF2-40B4-BE49-F238E27FC236}">
                <a16:creationId xmlns:a16="http://schemas.microsoft.com/office/drawing/2014/main" id="{7F7DA87E-2BC8-496C-909C-2EC7361A3331}"/>
              </a:ext>
            </a:extLst>
          </p:cNvPr>
          <p:cNvSpPr txBox="1"/>
          <p:nvPr/>
        </p:nvSpPr>
        <p:spPr>
          <a:xfrm>
            <a:off x="774915" y="1915993"/>
            <a:ext cx="10662834" cy="4216539"/>
          </a:xfrm>
          <a:prstGeom prst="rect">
            <a:avLst/>
          </a:prstGeom>
          <a:noFill/>
        </p:spPr>
        <p:txBody>
          <a:bodyPr wrap="square" rtlCol="0">
            <a:spAutoFit/>
          </a:bodyPr>
          <a:lstStyle/>
          <a:p>
            <a:pPr marL="457200" indent="-457200" algn="just">
              <a:buFont typeface="Wingdings" panose="05000000000000000000" pitchFamily="2" charset="2"/>
              <a:buChar char="q"/>
            </a:pPr>
            <a:r>
              <a:rPr lang="en-GB" sz="2800" dirty="0">
                <a:latin typeface="Book Antiqua" panose="02040602050305030304" pitchFamily="18" charset="0"/>
              </a:rPr>
              <a:t>Network Types: Overview. </a:t>
            </a:r>
          </a:p>
          <a:p>
            <a:pPr marL="457200" indent="-457200" algn="just">
              <a:buFont typeface="Wingdings" panose="05000000000000000000" pitchFamily="2" charset="2"/>
              <a:buChar char="q"/>
            </a:pPr>
            <a:r>
              <a:rPr lang="en-GB" sz="2800" dirty="0">
                <a:latin typeface="Book Antiqua" panose="02040602050305030304" pitchFamily="18" charset="0"/>
              </a:rPr>
              <a:t>What is the Distributed Systems?</a:t>
            </a:r>
          </a:p>
          <a:p>
            <a:pPr marL="457200" indent="-457200" algn="just">
              <a:buFont typeface="Wingdings" panose="05000000000000000000" pitchFamily="2" charset="2"/>
              <a:buChar char="q"/>
            </a:pPr>
            <a:r>
              <a:rPr lang="en-GB" sz="2800" dirty="0">
                <a:latin typeface="Book Antiqua" panose="02040602050305030304" pitchFamily="18" charset="0"/>
              </a:rPr>
              <a:t>What is the Operating System.</a:t>
            </a:r>
          </a:p>
          <a:p>
            <a:pPr marL="457200" indent="-457200" algn="just">
              <a:buFont typeface="Wingdings" panose="05000000000000000000" pitchFamily="2" charset="2"/>
              <a:buChar char="q"/>
            </a:pPr>
            <a:r>
              <a:rPr lang="en-GB" sz="2800" dirty="0">
                <a:latin typeface="Book Antiqua" panose="02040602050305030304" pitchFamily="18" charset="0"/>
              </a:rPr>
              <a:t>Middleware System.</a:t>
            </a:r>
          </a:p>
          <a:p>
            <a:pPr marL="457200" indent="-457200" algn="just">
              <a:buFont typeface="Wingdings" panose="05000000000000000000" pitchFamily="2" charset="2"/>
              <a:buChar char="q"/>
            </a:pPr>
            <a:r>
              <a:rPr lang="en-GB" sz="2800" dirty="0">
                <a:latin typeface="Book Antiqua" panose="02040602050305030304" pitchFamily="18" charset="0"/>
              </a:rPr>
              <a:t>Design Goals of Distributed System.</a:t>
            </a:r>
          </a:p>
          <a:p>
            <a:pPr marL="2247900" algn="just">
              <a:buFont typeface="Arial" panose="020B0604020202020204" pitchFamily="34" charset="0"/>
              <a:buChar char="•"/>
            </a:pPr>
            <a:r>
              <a:rPr lang="en-GB" sz="2800" dirty="0">
                <a:latin typeface="Book Antiqua" panose="02040602050305030304" pitchFamily="18" charset="0"/>
              </a:rPr>
              <a:t>  </a:t>
            </a:r>
            <a:r>
              <a:rPr lang="en-GB" sz="2400" i="1" dirty="0">
                <a:latin typeface="Book Antiqua" panose="02040602050305030304" pitchFamily="18" charset="0"/>
              </a:rPr>
              <a:t>Supporting resource sharing.</a:t>
            </a:r>
          </a:p>
          <a:p>
            <a:pPr marL="2247900" algn="just">
              <a:buFont typeface="Arial" panose="020B0604020202020204" pitchFamily="34" charset="0"/>
              <a:buChar char="•"/>
            </a:pPr>
            <a:r>
              <a:rPr lang="en-GB" sz="2400" i="1" dirty="0">
                <a:latin typeface="Book Antiqua" panose="02040602050305030304" pitchFamily="18" charset="0"/>
              </a:rPr>
              <a:t>  Distributed transparency.</a:t>
            </a:r>
          </a:p>
          <a:p>
            <a:pPr marL="2324100" indent="-76200" algn="just">
              <a:buFont typeface="Arial" panose="020B0604020202020204" pitchFamily="34" charset="0"/>
              <a:buChar char="•"/>
            </a:pPr>
            <a:r>
              <a:rPr lang="en-GB" sz="2400" i="1" dirty="0">
                <a:latin typeface="Book Antiqua" panose="02040602050305030304" pitchFamily="18" charset="0"/>
              </a:rPr>
              <a:t>  Openness.</a:t>
            </a:r>
          </a:p>
          <a:p>
            <a:pPr marL="2247900" algn="just">
              <a:buFont typeface="Arial" panose="020B0604020202020204" pitchFamily="34" charset="0"/>
              <a:buChar char="•"/>
            </a:pPr>
            <a:r>
              <a:rPr lang="en-GB" sz="2400" i="1" dirty="0">
                <a:latin typeface="Book Antiqua" panose="02040602050305030304" pitchFamily="18" charset="0"/>
              </a:rPr>
              <a:t>  Scalability.  </a:t>
            </a:r>
          </a:p>
          <a:p>
            <a:pPr marL="449263" indent="-449263" algn="just">
              <a:buFont typeface="Wingdings" panose="05000000000000000000" pitchFamily="2" charset="2"/>
              <a:buChar char="q"/>
            </a:pPr>
            <a:r>
              <a:rPr lang="en-GB" sz="2800" dirty="0">
                <a:latin typeface="Book Antiqua" panose="02040602050305030304" pitchFamily="18" charset="0"/>
              </a:rPr>
              <a:t>Challenges of Distributed system.</a:t>
            </a:r>
          </a:p>
        </p:txBody>
      </p:sp>
      <p:sp>
        <p:nvSpPr>
          <p:cNvPr id="3" name="Slide Number Placeholder 2">
            <a:extLst>
              <a:ext uri="{FF2B5EF4-FFF2-40B4-BE49-F238E27FC236}">
                <a16:creationId xmlns:a16="http://schemas.microsoft.com/office/drawing/2014/main" id="{4AAC72C4-FE6A-4FBD-B9F0-3726E886691C}"/>
              </a:ext>
            </a:extLst>
          </p:cNvPr>
          <p:cNvSpPr>
            <a:spLocks noGrp="1"/>
          </p:cNvSpPr>
          <p:nvPr>
            <p:ph type="sldNum" sz="quarter" idx="12"/>
          </p:nvPr>
        </p:nvSpPr>
        <p:spPr/>
        <p:txBody>
          <a:bodyPr/>
          <a:lstStyle/>
          <a:p>
            <a:fld id="{60553ECD-7F6D-420D-93CA-D8D15EB427AC}" type="slidenum">
              <a:rPr lang="en-US" smtClean="0"/>
              <a:t>2</a:t>
            </a:fld>
            <a:endParaRPr lang="en-US"/>
          </a:p>
        </p:txBody>
      </p:sp>
    </p:spTree>
    <p:extLst>
      <p:ext uri="{BB962C8B-B14F-4D97-AF65-F5344CB8AC3E}">
        <p14:creationId xmlns:p14="http://schemas.microsoft.com/office/powerpoint/2010/main" val="1602539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20</a:t>
            </a:fld>
            <a:endParaRPr lang="en-US"/>
          </a:p>
        </p:txBody>
      </p:sp>
      <p:sp>
        <p:nvSpPr>
          <p:cNvPr id="3" name="TextBox 2">
            <a:extLst>
              <a:ext uri="{FF2B5EF4-FFF2-40B4-BE49-F238E27FC236}">
                <a16:creationId xmlns:a16="http://schemas.microsoft.com/office/drawing/2014/main" id="{A7C2E20C-93AE-4101-B0C4-92D886C96498}"/>
              </a:ext>
            </a:extLst>
          </p:cNvPr>
          <p:cNvSpPr txBox="1"/>
          <p:nvPr/>
        </p:nvSpPr>
        <p:spPr>
          <a:xfrm>
            <a:off x="4308529" y="2952835"/>
            <a:ext cx="5703376" cy="1569660"/>
          </a:xfrm>
          <a:prstGeom prst="rect">
            <a:avLst/>
          </a:prstGeom>
          <a:solidFill>
            <a:schemeClr val="accent3">
              <a:lumMod val="20000"/>
              <a:lumOff val="80000"/>
            </a:schemeClr>
          </a:solidFill>
        </p:spPr>
        <p:txBody>
          <a:bodyPr wrap="square" rtlCol="0">
            <a:spAutoFit/>
          </a:bodyPr>
          <a:lstStyle/>
          <a:p>
            <a:pPr marL="342900" indent="-342900">
              <a:buFont typeface="Wingdings" panose="05000000000000000000" pitchFamily="2" charset="2"/>
              <a:buChar char="q"/>
            </a:pPr>
            <a:r>
              <a:rPr lang="en-GB" sz="2400" dirty="0">
                <a:latin typeface="Book Antiqua" panose="02040602050305030304" pitchFamily="18" charset="0"/>
              </a:rPr>
              <a:t>Support sharing resources.</a:t>
            </a:r>
          </a:p>
          <a:p>
            <a:pPr marL="342900" indent="-342900">
              <a:buFont typeface="Wingdings" panose="05000000000000000000" pitchFamily="2" charset="2"/>
              <a:buChar char="q"/>
            </a:pPr>
            <a:r>
              <a:rPr lang="en-GB" sz="2400" dirty="0">
                <a:latin typeface="Book Antiqua" panose="02040602050305030304" pitchFamily="18" charset="0"/>
              </a:rPr>
              <a:t>Distributed transparency.</a:t>
            </a:r>
          </a:p>
          <a:p>
            <a:pPr marL="342900" indent="-342900">
              <a:buFont typeface="Wingdings" panose="05000000000000000000" pitchFamily="2" charset="2"/>
              <a:buChar char="q"/>
            </a:pPr>
            <a:r>
              <a:rPr lang="en-GB" sz="2400" dirty="0">
                <a:latin typeface="Book Antiqua" panose="02040602050305030304" pitchFamily="18" charset="0"/>
              </a:rPr>
              <a:t>Openness.</a:t>
            </a:r>
          </a:p>
          <a:p>
            <a:pPr marL="342900" indent="-342900">
              <a:buFont typeface="Wingdings" panose="05000000000000000000" pitchFamily="2" charset="2"/>
              <a:buChar char="q"/>
            </a:pPr>
            <a:r>
              <a:rPr lang="en-GB" sz="2400" dirty="0">
                <a:latin typeface="Book Antiqua" panose="02040602050305030304" pitchFamily="18" charset="0"/>
              </a:rPr>
              <a:t>Scalability. </a:t>
            </a:r>
          </a:p>
        </p:txBody>
      </p:sp>
      <p:pic>
        <p:nvPicPr>
          <p:cNvPr id="8" name="Picture 7" descr="Icon&#10;&#10;Description automatically generated">
            <a:extLst>
              <a:ext uri="{FF2B5EF4-FFF2-40B4-BE49-F238E27FC236}">
                <a16:creationId xmlns:a16="http://schemas.microsoft.com/office/drawing/2014/main" id="{E9A97E23-B493-46E9-BB64-F014D7576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362" y="1915993"/>
            <a:ext cx="2735505" cy="2735505"/>
          </a:xfrm>
          <a:prstGeom prst="rect">
            <a:avLst/>
          </a:prstGeom>
        </p:spPr>
      </p:pic>
      <p:sp>
        <p:nvSpPr>
          <p:cNvPr id="9" name="Rectangle: Rounded Corners 8">
            <a:extLst>
              <a:ext uri="{FF2B5EF4-FFF2-40B4-BE49-F238E27FC236}">
                <a16:creationId xmlns:a16="http://schemas.microsoft.com/office/drawing/2014/main" id="{6F4CECD2-94DD-4CD3-8A8D-CD386856808A}"/>
              </a:ext>
            </a:extLst>
          </p:cNvPr>
          <p:cNvSpPr/>
          <p:nvPr/>
        </p:nvSpPr>
        <p:spPr>
          <a:xfrm>
            <a:off x="4417016" y="2421013"/>
            <a:ext cx="4349859"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The design goals of the DS.:</a:t>
            </a:r>
          </a:p>
        </p:txBody>
      </p:sp>
    </p:spTree>
    <p:extLst>
      <p:ext uri="{BB962C8B-B14F-4D97-AF65-F5344CB8AC3E}">
        <p14:creationId xmlns:p14="http://schemas.microsoft.com/office/powerpoint/2010/main" val="2823661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21</a:t>
            </a:fld>
            <a:endParaRPr lang="en-US"/>
          </a:p>
        </p:txBody>
      </p:sp>
      <p:sp>
        <p:nvSpPr>
          <p:cNvPr id="3" name="TextBox 2">
            <a:extLst>
              <a:ext uri="{FF2B5EF4-FFF2-40B4-BE49-F238E27FC236}">
                <a16:creationId xmlns:a16="http://schemas.microsoft.com/office/drawing/2014/main" id="{A7C2E20C-93AE-4101-B0C4-92D886C96498}"/>
              </a:ext>
            </a:extLst>
          </p:cNvPr>
          <p:cNvSpPr txBox="1"/>
          <p:nvPr/>
        </p:nvSpPr>
        <p:spPr>
          <a:xfrm>
            <a:off x="1332854" y="2952835"/>
            <a:ext cx="8679051" cy="1569660"/>
          </a:xfrm>
          <a:prstGeom prst="rect">
            <a:avLst/>
          </a:prstGeom>
          <a:solidFill>
            <a:schemeClr val="accent3">
              <a:lumMod val="20000"/>
              <a:lumOff val="80000"/>
            </a:schemeClr>
          </a:solidFill>
        </p:spPr>
        <p:txBody>
          <a:bodyPr wrap="square" rtlCol="0">
            <a:spAutoFit/>
          </a:bodyPr>
          <a:lstStyle/>
          <a:p>
            <a:pPr marL="342900" indent="-342900">
              <a:buFont typeface="Wingdings" panose="05000000000000000000" pitchFamily="2" charset="2"/>
              <a:buChar char="q"/>
            </a:pPr>
            <a:r>
              <a:rPr lang="en-GB" sz="2400" dirty="0">
                <a:latin typeface="Book Antiqua" panose="02040602050305030304" pitchFamily="18" charset="0"/>
              </a:rPr>
              <a:t>Cloud-based shared storage and files. </a:t>
            </a:r>
          </a:p>
          <a:p>
            <a:pPr marL="342900" indent="-342900">
              <a:buFont typeface="Wingdings" panose="05000000000000000000" pitchFamily="2" charset="2"/>
              <a:buChar char="q"/>
            </a:pPr>
            <a:r>
              <a:rPr lang="en-GB" sz="2400" dirty="0">
                <a:latin typeface="Book Antiqua" panose="02040602050305030304" pitchFamily="18" charset="0"/>
              </a:rPr>
              <a:t>P2P assisted multimedia streaming.</a:t>
            </a:r>
          </a:p>
          <a:p>
            <a:pPr marL="342900" indent="-342900">
              <a:buFont typeface="Wingdings" panose="05000000000000000000" pitchFamily="2" charset="2"/>
              <a:buChar char="q"/>
            </a:pPr>
            <a:r>
              <a:rPr lang="en-GB" sz="2400" dirty="0">
                <a:latin typeface="Book Antiqua" panose="02040602050305030304" pitchFamily="18" charset="0"/>
              </a:rPr>
              <a:t>Shared mail services.</a:t>
            </a:r>
          </a:p>
          <a:p>
            <a:pPr marL="342900" indent="-342900">
              <a:buFont typeface="Wingdings" panose="05000000000000000000" pitchFamily="2" charset="2"/>
              <a:buChar char="q"/>
            </a:pPr>
            <a:r>
              <a:rPr lang="en-GB" sz="2400" dirty="0">
                <a:latin typeface="Book Antiqua" panose="02040602050305030304" pitchFamily="18" charset="0"/>
              </a:rPr>
              <a:t>Shared web hosted.</a:t>
            </a:r>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1332854" y="2442160"/>
            <a:ext cx="4349859"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 Support Sharing Resources:</a:t>
            </a:r>
          </a:p>
        </p:txBody>
      </p:sp>
      <p:sp>
        <p:nvSpPr>
          <p:cNvPr id="11" name="TextBox 10">
            <a:extLst>
              <a:ext uri="{FF2B5EF4-FFF2-40B4-BE49-F238E27FC236}">
                <a16:creationId xmlns:a16="http://schemas.microsoft.com/office/drawing/2014/main" id="{9FF0D4DA-97BB-4F30-8267-D66AA77E50E5}"/>
              </a:ext>
            </a:extLst>
          </p:cNvPr>
          <p:cNvSpPr txBox="1"/>
          <p:nvPr/>
        </p:nvSpPr>
        <p:spPr>
          <a:xfrm>
            <a:off x="2735504" y="5142608"/>
            <a:ext cx="6199322" cy="400110"/>
          </a:xfrm>
          <a:prstGeom prst="rect">
            <a:avLst/>
          </a:prstGeom>
          <a:solidFill>
            <a:srgbClr val="6AA2BB"/>
          </a:solidFill>
          <a:ln>
            <a:solidFill>
              <a:srgbClr val="415A6B"/>
            </a:solidFill>
          </a:ln>
        </p:spPr>
        <p:txBody>
          <a:bodyPr wrap="square" rtlCol="0">
            <a:spAutoFit/>
          </a:bodyPr>
          <a:lstStyle/>
          <a:p>
            <a:pPr algn="ctr"/>
            <a:r>
              <a:rPr lang="en-GB" sz="2000" b="1" u="sng" dirty="0">
                <a:solidFill>
                  <a:schemeClr val="bg1"/>
                </a:solidFill>
                <a:latin typeface="Book Antiqua" panose="02040602050305030304" pitchFamily="18" charset="0"/>
              </a:rPr>
              <a:t>Keyword: “the Network is the Computer”</a:t>
            </a:r>
            <a:endParaRPr lang="en-GB" sz="2000" b="1" u="sng" dirty="0">
              <a:solidFill>
                <a:schemeClr val="bg1"/>
              </a:solidFill>
              <a:highlight>
                <a:srgbClr val="FFFF00"/>
              </a:highlight>
              <a:latin typeface="Book Antiqua" panose="02040602050305030304" pitchFamily="18" charset="0"/>
            </a:endParaRPr>
          </a:p>
        </p:txBody>
      </p:sp>
      <p:pic>
        <p:nvPicPr>
          <p:cNvPr id="12" name="Picture 11" descr="Icon&#10;&#10;Description automatically generated">
            <a:extLst>
              <a:ext uri="{FF2B5EF4-FFF2-40B4-BE49-F238E27FC236}">
                <a16:creationId xmlns:a16="http://schemas.microsoft.com/office/drawing/2014/main" id="{F1A70E7B-8C82-4E60-BF87-AD0E3C257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503111">
            <a:off x="2196910" y="4939187"/>
            <a:ext cx="860210" cy="860210"/>
          </a:xfrm>
          <a:prstGeom prst="rect">
            <a:avLst/>
          </a:prstGeom>
        </p:spPr>
      </p:pic>
    </p:spTree>
    <p:extLst>
      <p:ext uri="{BB962C8B-B14F-4D97-AF65-F5344CB8AC3E}">
        <p14:creationId xmlns:p14="http://schemas.microsoft.com/office/powerpoint/2010/main" val="3332542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22</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69953" y="1885988"/>
            <a:ext cx="4349859"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 Distributed Transparency:</a:t>
            </a:r>
          </a:p>
        </p:txBody>
      </p:sp>
      <p:pic>
        <p:nvPicPr>
          <p:cNvPr id="5" name="Picture 4">
            <a:extLst>
              <a:ext uri="{FF2B5EF4-FFF2-40B4-BE49-F238E27FC236}">
                <a16:creationId xmlns:a16="http://schemas.microsoft.com/office/drawing/2014/main" id="{004F2AE2-5893-48FA-96CD-3608CB59A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53" y="2383691"/>
            <a:ext cx="10435322" cy="3302507"/>
          </a:xfrm>
          <a:prstGeom prst="rect">
            <a:avLst/>
          </a:prstGeom>
        </p:spPr>
      </p:pic>
    </p:spTree>
    <p:extLst>
      <p:ext uri="{BB962C8B-B14F-4D97-AF65-F5344CB8AC3E}">
        <p14:creationId xmlns:p14="http://schemas.microsoft.com/office/powerpoint/2010/main" val="3376222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23</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69953" y="1885988"/>
            <a:ext cx="1988745"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 Openness:</a:t>
            </a:r>
          </a:p>
        </p:txBody>
      </p:sp>
      <p:sp>
        <p:nvSpPr>
          <p:cNvPr id="3" name="TextBox 2">
            <a:extLst>
              <a:ext uri="{FF2B5EF4-FFF2-40B4-BE49-F238E27FC236}">
                <a16:creationId xmlns:a16="http://schemas.microsoft.com/office/drawing/2014/main" id="{16B04D82-19DE-48EE-ACAE-FF07BF78D362}"/>
              </a:ext>
            </a:extLst>
          </p:cNvPr>
          <p:cNvSpPr txBox="1"/>
          <p:nvPr/>
        </p:nvSpPr>
        <p:spPr>
          <a:xfrm>
            <a:off x="867258" y="2407404"/>
            <a:ext cx="9765225" cy="2677656"/>
          </a:xfrm>
          <a:prstGeom prst="rect">
            <a:avLst/>
          </a:prstGeom>
          <a:solidFill>
            <a:srgbClr val="D5E2D0"/>
          </a:solidFill>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The openness of the distributed system is determined primarily by the degree to which new resource-sharing services can be made available to the users. </a:t>
            </a:r>
          </a:p>
          <a:p>
            <a:pPr marL="342900" indent="-342900" algn="just">
              <a:buFont typeface="Wingdings" panose="05000000000000000000" pitchFamily="2" charset="2"/>
              <a:buChar char="q"/>
            </a:pPr>
            <a:r>
              <a:rPr lang="en-GB" sz="2400" dirty="0">
                <a:latin typeface="Book Antiqua" panose="02040602050305030304" pitchFamily="18" charset="0"/>
              </a:rPr>
              <a:t>Open systems are characterized by the fact that their key interfaces are published. It is based on a uniform communication mechanism and published interface for access to shared resources. It can be constructed from heterogeneous hardware and software.</a:t>
            </a:r>
          </a:p>
        </p:txBody>
      </p:sp>
      <p:sp>
        <p:nvSpPr>
          <p:cNvPr id="7" name="TextBox 6">
            <a:extLst>
              <a:ext uri="{FF2B5EF4-FFF2-40B4-BE49-F238E27FC236}">
                <a16:creationId xmlns:a16="http://schemas.microsoft.com/office/drawing/2014/main" id="{FD3050B3-2E3B-48E9-90CF-BA98F25B99EC}"/>
              </a:ext>
            </a:extLst>
          </p:cNvPr>
          <p:cNvSpPr txBox="1"/>
          <p:nvPr/>
        </p:nvSpPr>
        <p:spPr>
          <a:xfrm>
            <a:off x="2735504" y="5142608"/>
            <a:ext cx="6199322" cy="400110"/>
          </a:xfrm>
          <a:prstGeom prst="rect">
            <a:avLst/>
          </a:prstGeom>
          <a:solidFill>
            <a:srgbClr val="6AA2BB"/>
          </a:solidFill>
          <a:ln>
            <a:solidFill>
              <a:srgbClr val="415A6B"/>
            </a:solidFill>
          </a:ln>
        </p:spPr>
        <p:txBody>
          <a:bodyPr wrap="square" rtlCol="0">
            <a:spAutoFit/>
          </a:bodyPr>
          <a:lstStyle/>
          <a:p>
            <a:pPr algn="ctr"/>
            <a:r>
              <a:rPr lang="en-GB" sz="2000" b="1" u="sng" dirty="0">
                <a:solidFill>
                  <a:schemeClr val="bg1"/>
                </a:solidFill>
                <a:latin typeface="Book Antiqua" panose="02040602050305030304" pitchFamily="18" charset="0"/>
              </a:rPr>
              <a:t>Keyword: “Interoperability”</a:t>
            </a:r>
            <a:endParaRPr lang="en-GB" sz="2000" b="1" u="sng" dirty="0">
              <a:solidFill>
                <a:schemeClr val="bg1"/>
              </a:solidFill>
              <a:highlight>
                <a:srgbClr val="FFFF00"/>
              </a:highlight>
              <a:latin typeface="Book Antiqua" panose="02040602050305030304" pitchFamily="18" charset="0"/>
            </a:endParaRPr>
          </a:p>
        </p:txBody>
      </p:sp>
      <p:pic>
        <p:nvPicPr>
          <p:cNvPr id="8" name="Picture 7" descr="Icon&#10;&#10;Description automatically generated">
            <a:extLst>
              <a:ext uri="{FF2B5EF4-FFF2-40B4-BE49-F238E27FC236}">
                <a16:creationId xmlns:a16="http://schemas.microsoft.com/office/drawing/2014/main" id="{51165B02-243E-42A9-A95F-179107741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503111">
            <a:off x="2196910" y="4908191"/>
            <a:ext cx="860210" cy="860210"/>
          </a:xfrm>
          <a:prstGeom prst="rect">
            <a:avLst/>
          </a:prstGeom>
        </p:spPr>
      </p:pic>
    </p:spTree>
    <p:extLst>
      <p:ext uri="{BB962C8B-B14F-4D97-AF65-F5344CB8AC3E}">
        <p14:creationId xmlns:p14="http://schemas.microsoft.com/office/powerpoint/2010/main" val="371884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24</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69953" y="1885988"/>
            <a:ext cx="1988745"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 Openness:</a:t>
            </a:r>
          </a:p>
        </p:txBody>
      </p:sp>
      <p:sp>
        <p:nvSpPr>
          <p:cNvPr id="3" name="TextBox 2">
            <a:extLst>
              <a:ext uri="{FF2B5EF4-FFF2-40B4-BE49-F238E27FC236}">
                <a16:creationId xmlns:a16="http://schemas.microsoft.com/office/drawing/2014/main" id="{16B04D82-19DE-48EE-ACAE-FF07BF78D362}"/>
              </a:ext>
            </a:extLst>
          </p:cNvPr>
          <p:cNvSpPr txBox="1"/>
          <p:nvPr/>
        </p:nvSpPr>
        <p:spPr>
          <a:xfrm>
            <a:off x="867258" y="2407404"/>
            <a:ext cx="9765225" cy="2308324"/>
          </a:xfrm>
          <a:prstGeom prst="rect">
            <a:avLst/>
          </a:prstGeom>
          <a:solidFill>
            <a:srgbClr val="D5E2D0"/>
          </a:solidFill>
        </p:spPr>
        <p:txBody>
          <a:bodyPr wrap="square" rtlCol="0">
            <a:spAutoFit/>
          </a:bodyPr>
          <a:lstStyle/>
          <a:p>
            <a:pPr algn="just"/>
            <a:r>
              <a:rPr lang="en-GB" sz="2400" u="sng" dirty="0">
                <a:solidFill>
                  <a:srgbClr val="002060"/>
                </a:solidFill>
                <a:latin typeface="Book Antiqua" panose="02040602050305030304" pitchFamily="18" charset="0"/>
              </a:rPr>
              <a:t>The system able to interact with services from other open systems, irrespective of the underlying environment:</a:t>
            </a:r>
          </a:p>
          <a:p>
            <a:pPr algn="just"/>
            <a:endParaRPr lang="en-GB" sz="2400" dirty="0">
              <a:solidFill>
                <a:srgbClr val="002060"/>
              </a:solidFill>
              <a:latin typeface="Book Antiqua" panose="02040602050305030304" pitchFamily="18" charset="0"/>
            </a:endParaRPr>
          </a:p>
          <a:p>
            <a:pPr marL="342900" indent="-342900" algn="just">
              <a:buFont typeface="Wingdings" panose="05000000000000000000" pitchFamily="2" charset="2"/>
              <a:buChar char="q"/>
            </a:pPr>
            <a:r>
              <a:rPr lang="en-GB" sz="2400" dirty="0">
                <a:latin typeface="Book Antiqua" panose="02040602050305030304" pitchFamily="18" charset="0"/>
              </a:rPr>
              <a:t> Systems should conform to well-defined interfaces.</a:t>
            </a:r>
          </a:p>
          <a:p>
            <a:pPr marL="342900" indent="-342900" algn="just">
              <a:buFont typeface="Wingdings" panose="05000000000000000000" pitchFamily="2" charset="2"/>
              <a:buChar char="q"/>
            </a:pPr>
            <a:r>
              <a:rPr lang="en-GB" sz="2400" dirty="0">
                <a:latin typeface="Book Antiqua" panose="02040602050305030304" pitchFamily="18" charset="0"/>
              </a:rPr>
              <a:t>Systems should support portability of applications.</a:t>
            </a:r>
          </a:p>
          <a:p>
            <a:pPr marL="342900" indent="-342900" algn="just">
              <a:buFont typeface="Wingdings" panose="05000000000000000000" pitchFamily="2" charset="2"/>
              <a:buChar char="q"/>
            </a:pPr>
            <a:r>
              <a:rPr lang="en-GB" sz="2400" dirty="0">
                <a:latin typeface="Book Antiqua" panose="02040602050305030304" pitchFamily="18" charset="0"/>
              </a:rPr>
              <a:t>Systems should easily interoperate.</a:t>
            </a:r>
          </a:p>
        </p:txBody>
      </p:sp>
    </p:spTree>
    <p:extLst>
      <p:ext uri="{BB962C8B-B14F-4D97-AF65-F5344CB8AC3E}">
        <p14:creationId xmlns:p14="http://schemas.microsoft.com/office/powerpoint/2010/main" val="340870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25</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69953" y="1885988"/>
            <a:ext cx="6374766"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 Implementation of Openness: Policies</a:t>
            </a:r>
          </a:p>
        </p:txBody>
      </p:sp>
      <p:sp>
        <p:nvSpPr>
          <p:cNvPr id="3" name="TextBox 2">
            <a:extLst>
              <a:ext uri="{FF2B5EF4-FFF2-40B4-BE49-F238E27FC236}">
                <a16:creationId xmlns:a16="http://schemas.microsoft.com/office/drawing/2014/main" id="{16B04D82-19DE-48EE-ACAE-FF07BF78D362}"/>
              </a:ext>
            </a:extLst>
          </p:cNvPr>
          <p:cNvSpPr txBox="1"/>
          <p:nvPr/>
        </p:nvSpPr>
        <p:spPr>
          <a:xfrm>
            <a:off x="867258" y="3538781"/>
            <a:ext cx="10122333" cy="1938992"/>
          </a:xfrm>
          <a:prstGeom prst="rect">
            <a:avLst/>
          </a:prstGeom>
          <a:solidFill>
            <a:srgbClr val="D5E2D0"/>
          </a:solidFill>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What ‘s the level of consistency do we require for client-cached data?</a:t>
            </a:r>
          </a:p>
          <a:p>
            <a:pPr marL="342900" indent="-342900" algn="just">
              <a:buFont typeface="Wingdings" panose="05000000000000000000" pitchFamily="2" charset="2"/>
              <a:buChar char="q"/>
            </a:pPr>
            <a:r>
              <a:rPr lang="en-GB" sz="2400" dirty="0">
                <a:latin typeface="Book Antiqua" panose="02040602050305030304" pitchFamily="18" charset="0"/>
              </a:rPr>
              <a:t>Which operation do we allow downloaded code to perform?</a:t>
            </a:r>
          </a:p>
          <a:p>
            <a:pPr marL="342900" indent="-342900" algn="just">
              <a:buFont typeface="Wingdings" panose="05000000000000000000" pitchFamily="2" charset="2"/>
              <a:buChar char="q"/>
            </a:pPr>
            <a:r>
              <a:rPr lang="en-GB" sz="2400" dirty="0">
                <a:latin typeface="Book Antiqua" panose="02040602050305030304" pitchFamily="18" charset="0"/>
              </a:rPr>
              <a:t>Which QoS requirements de we adjust in the face of varying bandwidth?</a:t>
            </a:r>
          </a:p>
          <a:p>
            <a:pPr marL="342900" indent="-342900" algn="just">
              <a:buFont typeface="Wingdings" panose="05000000000000000000" pitchFamily="2" charset="2"/>
              <a:buChar char="q"/>
            </a:pPr>
            <a:r>
              <a:rPr lang="en-GB" sz="2400" dirty="0">
                <a:latin typeface="Book Antiqua" panose="02040602050305030304" pitchFamily="18" charset="0"/>
              </a:rPr>
              <a:t>What level of secrecy do we require for communication?</a:t>
            </a:r>
          </a:p>
        </p:txBody>
      </p:sp>
      <p:sp>
        <p:nvSpPr>
          <p:cNvPr id="10" name="TextBox 9">
            <a:extLst>
              <a:ext uri="{FF2B5EF4-FFF2-40B4-BE49-F238E27FC236}">
                <a16:creationId xmlns:a16="http://schemas.microsoft.com/office/drawing/2014/main" id="{40BCD5BD-9F1E-4F5B-8B42-213054CE55A1}"/>
              </a:ext>
            </a:extLst>
          </p:cNvPr>
          <p:cNvSpPr txBox="1"/>
          <p:nvPr/>
        </p:nvSpPr>
        <p:spPr>
          <a:xfrm>
            <a:off x="2233518" y="2660647"/>
            <a:ext cx="7724963" cy="461665"/>
          </a:xfrm>
          <a:prstGeom prst="rect">
            <a:avLst/>
          </a:prstGeom>
          <a:solidFill>
            <a:srgbClr val="92D050"/>
          </a:solidFill>
          <a:ln w="57150">
            <a:solidFill>
              <a:schemeClr val="tx1"/>
            </a:solidFill>
          </a:ln>
        </p:spPr>
        <p:txBody>
          <a:bodyPr wrap="square" rtlCol="0">
            <a:spAutoFit/>
          </a:bodyPr>
          <a:lstStyle/>
          <a:p>
            <a:pPr algn="ctr"/>
            <a:r>
              <a:rPr lang="en-GB" sz="2400" b="1" dirty="0">
                <a:solidFill>
                  <a:schemeClr val="bg1"/>
                </a:solidFill>
                <a:latin typeface="Book Antiqua" panose="02040602050305030304" pitchFamily="18" charset="0"/>
              </a:rPr>
              <a:t>Policies should be defined by the distributed system.</a:t>
            </a:r>
          </a:p>
        </p:txBody>
      </p:sp>
      <p:pic>
        <p:nvPicPr>
          <p:cNvPr id="6" name="Picture 5" descr="Icon&#10;&#10;Description automatically generated">
            <a:extLst>
              <a:ext uri="{FF2B5EF4-FFF2-40B4-BE49-F238E27FC236}">
                <a16:creationId xmlns:a16="http://schemas.microsoft.com/office/drawing/2014/main" id="{E079C75B-59E0-4863-8727-7BB4AEA21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62992">
            <a:off x="1695312" y="2367098"/>
            <a:ext cx="825428" cy="825428"/>
          </a:xfrm>
          <a:prstGeom prst="rect">
            <a:avLst/>
          </a:prstGeom>
        </p:spPr>
      </p:pic>
    </p:spTree>
    <p:extLst>
      <p:ext uri="{BB962C8B-B14F-4D97-AF65-F5344CB8AC3E}">
        <p14:creationId xmlns:p14="http://schemas.microsoft.com/office/powerpoint/2010/main" val="2273060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26</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69954" y="1885988"/>
            <a:ext cx="2205722"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 Scalability:</a:t>
            </a:r>
          </a:p>
        </p:txBody>
      </p:sp>
      <p:sp>
        <p:nvSpPr>
          <p:cNvPr id="3" name="TextBox 2">
            <a:extLst>
              <a:ext uri="{FF2B5EF4-FFF2-40B4-BE49-F238E27FC236}">
                <a16:creationId xmlns:a16="http://schemas.microsoft.com/office/drawing/2014/main" id="{B801B522-A480-458D-AB50-8CE669046957}"/>
              </a:ext>
            </a:extLst>
          </p:cNvPr>
          <p:cNvSpPr txBox="1"/>
          <p:nvPr/>
        </p:nvSpPr>
        <p:spPr>
          <a:xfrm>
            <a:off x="852404" y="2381186"/>
            <a:ext cx="9298983" cy="646331"/>
          </a:xfrm>
          <a:prstGeom prst="rect">
            <a:avLst/>
          </a:prstGeom>
          <a:solidFill>
            <a:srgbClr val="D5E2D0"/>
          </a:solidFill>
        </p:spPr>
        <p:txBody>
          <a:bodyPr wrap="square" rtlCol="0">
            <a:spAutoFit/>
          </a:bodyPr>
          <a:lstStyle/>
          <a:p>
            <a:pPr algn="just"/>
            <a:r>
              <a:rPr lang="en-GB" dirty="0">
                <a:latin typeface="Book Antiqua" panose="02040602050305030304" pitchFamily="18" charset="0"/>
              </a:rPr>
              <a:t>A distributed system running on a collection of a small number of machines can be easily extended to a large number of machines to increase the processing power.</a:t>
            </a:r>
          </a:p>
        </p:txBody>
      </p:sp>
      <p:sp>
        <p:nvSpPr>
          <p:cNvPr id="6" name="TextBox 5">
            <a:extLst>
              <a:ext uri="{FF2B5EF4-FFF2-40B4-BE49-F238E27FC236}">
                <a16:creationId xmlns:a16="http://schemas.microsoft.com/office/drawing/2014/main" id="{0B055E18-B431-4DE3-A6A1-593E394CB50B}"/>
              </a:ext>
            </a:extLst>
          </p:cNvPr>
          <p:cNvSpPr txBox="1"/>
          <p:nvPr/>
        </p:nvSpPr>
        <p:spPr>
          <a:xfrm>
            <a:off x="1115875" y="4201682"/>
            <a:ext cx="9298983" cy="1200329"/>
          </a:xfrm>
          <a:prstGeom prst="rect">
            <a:avLst/>
          </a:prstGeom>
          <a:noFill/>
          <a:ln>
            <a:solidFill>
              <a:srgbClr val="D3187A"/>
            </a:solidFill>
          </a:ln>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Number of users and/or processes </a:t>
            </a:r>
            <a:r>
              <a:rPr lang="en-GB" sz="2400" u="sng" dirty="0">
                <a:highlight>
                  <a:srgbClr val="FFFF00"/>
                </a:highlight>
                <a:latin typeface="Book Antiqua" panose="02040602050305030304" pitchFamily="18" charset="0"/>
              </a:rPr>
              <a:t>(size scalability).</a:t>
            </a:r>
          </a:p>
          <a:p>
            <a:pPr marL="342900" indent="-342900" algn="just">
              <a:buFont typeface="Wingdings" panose="05000000000000000000" pitchFamily="2" charset="2"/>
              <a:buChar char="q"/>
            </a:pPr>
            <a:r>
              <a:rPr lang="en-GB" sz="2400" dirty="0">
                <a:latin typeface="Book Antiqua" panose="02040602050305030304" pitchFamily="18" charset="0"/>
              </a:rPr>
              <a:t>Maximum distance between nodes </a:t>
            </a:r>
            <a:r>
              <a:rPr lang="en-GB" sz="2400" u="sng" dirty="0">
                <a:highlight>
                  <a:srgbClr val="FFFF00"/>
                </a:highlight>
                <a:latin typeface="Book Antiqua" panose="02040602050305030304" pitchFamily="18" charset="0"/>
              </a:rPr>
              <a:t>(geographical scalability).</a:t>
            </a:r>
          </a:p>
          <a:p>
            <a:pPr marL="342900" indent="-342900" algn="just">
              <a:buFont typeface="Wingdings" panose="05000000000000000000" pitchFamily="2" charset="2"/>
              <a:buChar char="q"/>
            </a:pPr>
            <a:r>
              <a:rPr lang="en-GB" sz="2400" dirty="0">
                <a:latin typeface="Book Antiqua" panose="02040602050305030304" pitchFamily="18" charset="0"/>
              </a:rPr>
              <a:t>Number of administrative domains </a:t>
            </a:r>
            <a:r>
              <a:rPr lang="en-GB" sz="2400" u="sng" dirty="0">
                <a:highlight>
                  <a:srgbClr val="FFFF00"/>
                </a:highlight>
                <a:latin typeface="Book Antiqua" panose="02040602050305030304" pitchFamily="18" charset="0"/>
              </a:rPr>
              <a:t>(administrative scalability).</a:t>
            </a:r>
          </a:p>
        </p:txBody>
      </p:sp>
      <p:sp>
        <p:nvSpPr>
          <p:cNvPr id="7" name="Rectangle: Rounded Corners 6">
            <a:extLst>
              <a:ext uri="{FF2B5EF4-FFF2-40B4-BE49-F238E27FC236}">
                <a16:creationId xmlns:a16="http://schemas.microsoft.com/office/drawing/2014/main" id="{727FC655-ACAA-4675-B1E0-78AF9C037ECF}"/>
              </a:ext>
            </a:extLst>
          </p:cNvPr>
          <p:cNvSpPr/>
          <p:nvPr/>
        </p:nvSpPr>
        <p:spPr>
          <a:xfrm>
            <a:off x="1115876" y="3830484"/>
            <a:ext cx="7315202" cy="3711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*Three parameters are required to achieve system scalable:</a:t>
            </a:r>
          </a:p>
        </p:txBody>
      </p:sp>
    </p:spTree>
    <p:extLst>
      <p:ext uri="{BB962C8B-B14F-4D97-AF65-F5344CB8AC3E}">
        <p14:creationId xmlns:p14="http://schemas.microsoft.com/office/powerpoint/2010/main" val="1777425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27</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69954" y="1885988"/>
            <a:ext cx="9298982"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 Scalability problems with the centralized solutions:</a:t>
            </a:r>
          </a:p>
        </p:txBody>
      </p:sp>
      <p:sp>
        <p:nvSpPr>
          <p:cNvPr id="6" name="TextBox 5">
            <a:extLst>
              <a:ext uri="{FF2B5EF4-FFF2-40B4-BE49-F238E27FC236}">
                <a16:creationId xmlns:a16="http://schemas.microsoft.com/office/drawing/2014/main" id="{0B055E18-B431-4DE3-A6A1-593E394CB50B}"/>
              </a:ext>
            </a:extLst>
          </p:cNvPr>
          <p:cNvSpPr txBox="1"/>
          <p:nvPr/>
        </p:nvSpPr>
        <p:spPr>
          <a:xfrm>
            <a:off x="1317353" y="3012809"/>
            <a:ext cx="9672238" cy="1569660"/>
          </a:xfrm>
          <a:prstGeom prst="rect">
            <a:avLst/>
          </a:prstGeom>
          <a:noFill/>
          <a:ln>
            <a:solidFill>
              <a:srgbClr val="D3187A"/>
            </a:solidFill>
          </a:ln>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The computational capacity and CPUs limitations.</a:t>
            </a:r>
          </a:p>
          <a:p>
            <a:pPr marL="342900" indent="-342900" algn="just">
              <a:buFont typeface="Wingdings" panose="05000000000000000000" pitchFamily="2" charset="2"/>
              <a:buChar char="q"/>
            </a:pPr>
            <a:r>
              <a:rPr lang="en-GB" sz="2400" dirty="0">
                <a:latin typeface="Book Antiqua" panose="02040602050305030304" pitchFamily="18" charset="0"/>
              </a:rPr>
              <a:t>The storage capacity, include the transfer rate between CPU and disk.</a:t>
            </a:r>
          </a:p>
          <a:p>
            <a:pPr marL="342900" indent="-342900" algn="just">
              <a:buFont typeface="Wingdings" panose="05000000000000000000" pitchFamily="2" charset="2"/>
              <a:buChar char="q"/>
            </a:pPr>
            <a:r>
              <a:rPr lang="en-GB" sz="2400" dirty="0">
                <a:latin typeface="Book Antiqua" panose="02040602050305030304" pitchFamily="18" charset="0"/>
              </a:rPr>
              <a:t>The network between the users and the centralized systems. </a:t>
            </a:r>
          </a:p>
        </p:txBody>
      </p:sp>
      <p:sp>
        <p:nvSpPr>
          <p:cNvPr id="7" name="Rectangle: Rounded Corners 6">
            <a:extLst>
              <a:ext uri="{FF2B5EF4-FFF2-40B4-BE49-F238E27FC236}">
                <a16:creationId xmlns:a16="http://schemas.microsoft.com/office/drawing/2014/main" id="{727FC655-ACAA-4675-B1E0-78AF9C037ECF}"/>
              </a:ext>
            </a:extLst>
          </p:cNvPr>
          <p:cNvSpPr/>
          <p:nvPr/>
        </p:nvSpPr>
        <p:spPr>
          <a:xfrm>
            <a:off x="1317353" y="2641611"/>
            <a:ext cx="9422971" cy="3711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*There are different parameters should be considered to maintains scalability: </a:t>
            </a:r>
          </a:p>
        </p:txBody>
      </p:sp>
    </p:spTree>
    <p:extLst>
      <p:ext uri="{BB962C8B-B14F-4D97-AF65-F5344CB8AC3E}">
        <p14:creationId xmlns:p14="http://schemas.microsoft.com/office/powerpoint/2010/main" val="2843683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28</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69954" y="1885988"/>
            <a:ext cx="9298982"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*How can make the system scalable? </a:t>
            </a:r>
          </a:p>
        </p:txBody>
      </p:sp>
      <p:sp>
        <p:nvSpPr>
          <p:cNvPr id="6" name="TextBox 5">
            <a:extLst>
              <a:ext uri="{FF2B5EF4-FFF2-40B4-BE49-F238E27FC236}">
                <a16:creationId xmlns:a16="http://schemas.microsoft.com/office/drawing/2014/main" id="{0B055E18-B431-4DE3-A6A1-593E394CB50B}"/>
              </a:ext>
            </a:extLst>
          </p:cNvPr>
          <p:cNvSpPr txBox="1"/>
          <p:nvPr/>
        </p:nvSpPr>
        <p:spPr>
          <a:xfrm>
            <a:off x="6185115" y="3198167"/>
            <a:ext cx="3828084" cy="461665"/>
          </a:xfrm>
          <a:prstGeom prst="rect">
            <a:avLst/>
          </a:prstGeom>
          <a:noFill/>
          <a:ln>
            <a:solidFill>
              <a:srgbClr val="D3187A"/>
            </a:solidFill>
          </a:ln>
        </p:spPr>
        <p:txBody>
          <a:bodyPr wrap="square" rtlCol="0">
            <a:spAutoFit/>
          </a:bodyPr>
          <a:lstStyle/>
          <a:p>
            <a:pPr algn="just"/>
            <a:r>
              <a:rPr lang="en-GB" sz="2400" u="sng" dirty="0">
                <a:latin typeface="Book Antiqua" panose="02040602050305030304" pitchFamily="18" charset="0"/>
              </a:rPr>
              <a:t>Improve system capacity</a:t>
            </a:r>
          </a:p>
        </p:txBody>
      </p:sp>
      <p:sp>
        <p:nvSpPr>
          <p:cNvPr id="7" name="Rectangle: Rounded Corners 6">
            <a:extLst>
              <a:ext uri="{FF2B5EF4-FFF2-40B4-BE49-F238E27FC236}">
                <a16:creationId xmlns:a16="http://schemas.microsoft.com/office/drawing/2014/main" id="{727FC655-ACAA-4675-B1E0-78AF9C037ECF}"/>
              </a:ext>
            </a:extLst>
          </p:cNvPr>
          <p:cNvSpPr/>
          <p:nvPr/>
        </p:nvSpPr>
        <p:spPr>
          <a:xfrm>
            <a:off x="6185115" y="2720997"/>
            <a:ext cx="1534334" cy="47717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Scale up</a:t>
            </a:r>
          </a:p>
        </p:txBody>
      </p:sp>
      <p:sp>
        <p:nvSpPr>
          <p:cNvPr id="8" name="TextBox 7">
            <a:extLst>
              <a:ext uri="{FF2B5EF4-FFF2-40B4-BE49-F238E27FC236}">
                <a16:creationId xmlns:a16="http://schemas.microsoft.com/office/drawing/2014/main" id="{D6C23DB8-D6F3-4F35-91A5-D52CF691EF5A}"/>
              </a:ext>
            </a:extLst>
          </p:cNvPr>
          <p:cNvSpPr txBox="1"/>
          <p:nvPr/>
        </p:nvSpPr>
        <p:spPr>
          <a:xfrm>
            <a:off x="1039673" y="3198167"/>
            <a:ext cx="3828084" cy="830997"/>
          </a:xfrm>
          <a:prstGeom prst="rect">
            <a:avLst/>
          </a:prstGeom>
          <a:noFill/>
          <a:ln>
            <a:solidFill>
              <a:srgbClr val="D3187A"/>
            </a:solidFill>
          </a:ln>
        </p:spPr>
        <p:txBody>
          <a:bodyPr wrap="square" rtlCol="0">
            <a:spAutoFit/>
          </a:bodyPr>
          <a:lstStyle/>
          <a:p>
            <a:pPr algn="just"/>
            <a:r>
              <a:rPr lang="en-GB" sz="2400" u="sng" dirty="0">
                <a:latin typeface="Book Antiqua" panose="02040602050305030304" pitchFamily="18" charset="0"/>
              </a:rPr>
              <a:t>System expansion via adding a set of PCs. </a:t>
            </a:r>
          </a:p>
        </p:txBody>
      </p:sp>
      <p:sp>
        <p:nvSpPr>
          <p:cNvPr id="10" name="Rectangle: Rounded Corners 9">
            <a:extLst>
              <a:ext uri="{FF2B5EF4-FFF2-40B4-BE49-F238E27FC236}">
                <a16:creationId xmlns:a16="http://schemas.microsoft.com/office/drawing/2014/main" id="{6C613B9B-D91F-4D9E-B940-118CB6AC6EE0}"/>
              </a:ext>
            </a:extLst>
          </p:cNvPr>
          <p:cNvSpPr/>
          <p:nvPr/>
        </p:nvSpPr>
        <p:spPr>
          <a:xfrm>
            <a:off x="1039673" y="2720997"/>
            <a:ext cx="1534334" cy="47717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Scale out</a:t>
            </a:r>
          </a:p>
        </p:txBody>
      </p:sp>
      <p:pic>
        <p:nvPicPr>
          <p:cNvPr id="5" name="Picture 4" descr="A picture containing graphical user interface&#10;&#10;Description automatically generated">
            <a:extLst>
              <a:ext uri="{FF2B5EF4-FFF2-40B4-BE49-F238E27FC236}">
                <a16:creationId xmlns:a16="http://schemas.microsoft.com/office/drawing/2014/main" id="{58B2713A-B254-4DFB-BC4C-ABDE0B8BA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269" y="4213944"/>
            <a:ext cx="841507" cy="1300461"/>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08B13376-9367-4611-9F05-6EC3AF447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393" y="4213943"/>
            <a:ext cx="841507" cy="1300461"/>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A1196542-0442-46B2-96B0-234665D37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05" y="4213942"/>
            <a:ext cx="841507" cy="1300461"/>
          </a:xfrm>
          <a:prstGeom prst="rect">
            <a:avLst/>
          </a:prstGeom>
        </p:spPr>
      </p:pic>
      <p:cxnSp>
        <p:nvCxnSpPr>
          <p:cNvPr id="14" name="Straight Connector 13">
            <a:extLst>
              <a:ext uri="{FF2B5EF4-FFF2-40B4-BE49-F238E27FC236}">
                <a16:creationId xmlns:a16="http://schemas.microsoft.com/office/drawing/2014/main" id="{0D338614-A11F-448D-A9C0-792A057EE8B7}"/>
              </a:ext>
            </a:extLst>
          </p:cNvPr>
          <p:cNvCxnSpPr/>
          <p:nvPr/>
        </p:nvCxnSpPr>
        <p:spPr>
          <a:xfrm>
            <a:off x="5687878" y="2510725"/>
            <a:ext cx="0" cy="3239146"/>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descr="A picture containing hard disc, electronics, black, drive&#10;&#10;Description automatically generated">
            <a:extLst>
              <a:ext uri="{FF2B5EF4-FFF2-40B4-BE49-F238E27FC236}">
                <a16:creationId xmlns:a16="http://schemas.microsoft.com/office/drawing/2014/main" id="{50731310-FD86-4DBB-BAB2-63A60D4D5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607" y="4029164"/>
            <a:ext cx="1524273" cy="1181501"/>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2FE9F24E-45AB-4FD2-B8E9-474BC718236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338089" y="3832703"/>
            <a:ext cx="841507" cy="1300461"/>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144E8899-9B87-46E1-99AA-DA9778AC19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0439" y="4046081"/>
            <a:ext cx="1732473" cy="1243916"/>
          </a:xfrm>
          <a:prstGeom prst="rect">
            <a:avLst/>
          </a:prstGeom>
        </p:spPr>
      </p:pic>
      <p:sp>
        <p:nvSpPr>
          <p:cNvPr id="20" name="TextBox 19">
            <a:extLst>
              <a:ext uri="{FF2B5EF4-FFF2-40B4-BE49-F238E27FC236}">
                <a16:creationId xmlns:a16="http://schemas.microsoft.com/office/drawing/2014/main" id="{30088033-E57C-40AD-9966-4F49282EF9BA}"/>
              </a:ext>
            </a:extLst>
          </p:cNvPr>
          <p:cNvSpPr txBox="1"/>
          <p:nvPr/>
        </p:nvSpPr>
        <p:spPr>
          <a:xfrm>
            <a:off x="1323097" y="5699185"/>
            <a:ext cx="955154" cy="338554"/>
          </a:xfrm>
          <a:prstGeom prst="rect">
            <a:avLst/>
          </a:prstGeom>
          <a:solidFill>
            <a:srgbClr val="FFC000"/>
          </a:solidFill>
        </p:spPr>
        <p:txBody>
          <a:bodyPr wrap="square" rtlCol="0">
            <a:spAutoFit/>
          </a:bodyPr>
          <a:lstStyle/>
          <a:p>
            <a:pPr algn="ctr"/>
            <a:r>
              <a:rPr lang="en-GB" sz="1600" b="1" dirty="0">
                <a:latin typeface="Book Antiqua" panose="02040602050305030304" pitchFamily="18" charset="0"/>
              </a:rPr>
              <a:t>Server-1</a:t>
            </a:r>
          </a:p>
        </p:txBody>
      </p:sp>
      <p:sp>
        <p:nvSpPr>
          <p:cNvPr id="21" name="TextBox 20">
            <a:extLst>
              <a:ext uri="{FF2B5EF4-FFF2-40B4-BE49-F238E27FC236}">
                <a16:creationId xmlns:a16="http://schemas.microsoft.com/office/drawing/2014/main" id="{9806AE03-E6E1-4B9E-88ED-7F8FC38C2D61}"/>
              </a:ext>
            </a:extLst>
          </p:cNvPr>
          <p:cNvSpPr txBox="1"/>
          <p:nvPr/>
        </p:nvSpPr>
        <p:spPr>
          <a:xfrm>
            <a:off x="2476138" y="5699183"/>
            <a:ext cx="955154" cy="338554"/>
          </a:xfrm>
          <a:prstGeom prst="rect">
            <a:avLst/>
          </a:prstGeom>
          <a:solidFill>
            <a:srgbClr val="FFC000"/>
          </a:solidFill>
        </p:spPr>
        <p:txBody>
          <a:bodyPr wrap="square" rtlCol="0">
            <a:spAutoFit/>
          </a:bodyPr>
          <a:lstStyle/>
          <a:p>
            <a:pPr algn="ctr"/>
            <a:r>
              <a:rPr lang="en-GB" sz="1600" b="1" dirty="0">
                <a:latin typeface="Book Antiqua" panose="02040602050305030304" pitchFamily="18" charset="0"/>
              </a:rPr>
              <a:t>Server-2</a:t>
            </a:r>
          </a:p>
        </p:txBody>
      </p:sp>
      <p:sp>
        <p:nvSpPr>
          <p:cNvPr id="22" name="TextBox 21">
            <a:extLst>
              <a:ext uri="{FF2B5EF4-FFF2-40B4-BE49-F238E27FC236}">
                <a16:creationId xmlns:a16="http://schemas.microsoft.com/office/drawing/2014/main" id="{05F2905A-5F47-4D81-BD63-FF2876FD73D9}"/>
              </a:ext>
            </a:extLst>
          </p:cNvPr>
          <p:cNvSpPr txBox="1"/>
          <p:nvPr/>
        </p:nvSpPr>
        <p:spPr>
          <a:xfrm>
            <a:off x="3629179" y="5699181"/>
            <a:ext cx="955154" cy="338554"/>
          </a:xfrm>
          <a:prstGeom prst="rect">
            <a:avLst/>
          </a:prstGeom>
          <a:solidFill>
            <a:srgbClr val="FFC000"/>
          </a:solidFill>
        </p:spPr>
        <p:txBody>
          <a:bodyPr wrap="square" rtlCol="0">
            <a:spAutoFit/>
          </a:bodyPr>
          <a:lstStyle/>
          <a:p>
            <a:pPr algn="ctr"/>
            <a:r>
              <a:rPr lang="en-GB" sz="1600" b="1" dirty="0">
                <a:latin typeface="Book Antiqua" panose="02040602050305030304" pitchFamily="18" charset="0"/>
              </a:rPr>
              <a:t>Server-3</a:t>
            </a:r>
          </a:p>
        </p:txBody>
      </p:sp>
      <p:sp>
        <p:nvSpPr>
          <p:cNvPr id="23" name="TextBox 22">
            <a:extLst>
              <a:ext uri="{FF2B5EF4-FFF2-40B4-BE49-F238E27FC236}">
                <a16:creationId xmlns:a16="http://schemas.microsoft.com/office/drawing/2014/main" id="{C02757A0-659E-4128-AAB1-099BE4A27B0C}"/>
              </a:ext>
            </a:extLst>
          </p:cNvPr>
          <p:cNvSpPr txBox="1"/>
          <p:nvPr/>
        </p:nvSpPr>
        <p:spPr>
          <a:xfrm>
            <a:off x="7601183" y="5543482"/>
            <a:ext cx="2278819" cy="369332"/>
          </a:xfrm>
          <a:prstGeom prst="rect">
            <a:avLst/>
          </a:prstGeom>
          <a:solidFill>
            <a:srgbClr val="FFC000"/>
          </a:solidFill>
        </p:spPr>
        <p:txBody>
          <a:bodyPr wrap="square" rtlCol="0">
            <a:spAutoFit/>
          </a:bodyPr>
          <a:lstStyle/>
          <a:p>
            <a:pPr algn="ctr"/>
            <a:r>
              <a:rPr lang="en-GB" b="1" dirty="0">
                <a:latin typeface="Book Antiqua" panose="02040602050305030304" pitchFamily="18" charset="0"/>
              </a:rPr>
              <a:t>Resources/HW</a:t>
            </a:r>
          </a:p>
        </p:txBody>
      </p:sp>
    </p:spTree>
    <p:extLst>
      <p:ext uri="{BB962C8B-B14F-4D97-AF65-F5344CB8AC3E}">
        <p14:creationId xmlns:p14="http://schemas.microsoft.com/office/powerpoint/2010/main" val="3338239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29</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69954" y="1885988"/>
            <a:ext cx="9298982"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*How can make the system scalable? </a:t>
            </a:r>
          </a:p>
        </p:txBody>
      </p:sp>
      <p:sp>
        <p:nvSpPr>
          <p:cNvPr id="6" name="TextBox 5">
            <a:extLst>
              <a:ext uri="{FF2B5EF4-FFF2-40B4-BE49-F238E27FC236}">
                <a16:creationId xmlns:a16="http://schemas.microsoft.com/office/drawing/2014/main" id="{0B055E18-B431-4DE3-A6A1-593E394CB50B}"/>
              </a:ext>
            </a:extLst>
          </p:cNvPr>
          <p:cNvSpPr txBox="1"/>
          <p:nvPr/>
        </p:nvSpPr>
        <p:spPr>
          <a:xfrm>
            <a:off x="6185115" y="3198167"/>
            <a:ext cx="3828084" cy="461665"/>
          </a:xfrm>
          <a:prstGeom prst="rect">
            <a:avLst/>
          </a:prstGeom>
          <a:noFill/>
          <a:ln>
            <a:solidFill>
              <a:srgbClr val="D3187A"/>
            </a:solidFill>
          </a:ln>
        </p:spPr>
        <p:txBody>
          <a:bodyPr wrap="square" rtlCol="0">
            <a:spAutoFit/>
          </a:bodyPr>
          <a:lstStyle/>
          <a:p>
            <a:pPr algn="just"/>
            <a:r>
              <a:rPr lang="en-GB" sz="2400" u="sng" dirty="0">
                <a:latin typeface="Book Antiqua" panose="02040602050305030304" pitchFamily="18" charset="0"/>
              </a:rPr>
              <a:t>Improve system capacity</a:t>
            </a:r>
          </a:p>
        </p:txBody>
      </p:sp>
      <p:sp>
        <p:nvSpPr>
          <p:cNvPr id="7" name="Rectangle: Rounded Corners 6">
            <a:extLst>
              <a:ext uri="{FF2B5EF4-FFF2-40B4-BE49-F238E27FC236}">
                <a16:creationId xmlns:a16="http://schemas.microsoft.com/office/drawing/2014/main" id="{727FC655-ACAA-4675-B1E0-78AF9C037ECF}"/>
              </a:ext>
            </a:extLst>
          </p:cNvPr>
          <p:cNvSpPr/>
          <p:nvPr/>
        </p:nvSpPr>
        <p:spPr>
          <a:xfrm>
            <a:off x="6185115" y="2720997"/>
            <a:ext cx="1534334" cy="47717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Scale up</a:t>
            </a:r>
          </a:p>
        </p:txBody>
      </p:sp>
      <p:sp>
        <p:nvSpPr>
          <p:cNvPr id="8" name="TextBox 7">
            <a:extLst>
              <a:ext uri="{FF2B5EF4-FFF2-40B4-BE49-F238E27FC236}">
                <a16:creationId xmlns:a16="http://schemas.microsoft.com/office/drawing/2014/main" id="{D6C23DB8-D6F3-4F35-91A5-D52CF691EF5A}"/>
              </a:ext>
            </a:extLst>
          </p:cNvPr>
          <p:cNvSpPr txBox="1"/>
          <p:nvPr/>
        </p:nvSpPr>
        <p:spPr>
          <a:xfrm>
            <a:off x="1039673" y="3198167"/>
            <a:ext cx="4243028" cy="1015663"/>
          </a:xfrm>
          <a:prstGeom prst="rect">
            <a:avLst/>
          </a:prstGeom>
          <a:noFill/>
          <a:ln>
            <a:solidFill>
              <a:srgbClr val="D3187A"/>
            </a:solidFill>
          </a:ln>
        </p:spPr>
        <p:txBody>
          <a:bodyPr wrap="square" rtlCol="0">
            <a:spAutoFit/>
          </a:bodyPr>
          <a:lstStyle/>
          <a:p>
            <a:pPr marL="342900" indent="-342900" algn="just">
              <a:buFont typeface="Wingdings" panose="05000000000000000000" pitchFamily="2" charset="2"/>
              <a:buChar char="q"/>
            </a:pPr>
            <a:r>
              <a:rPr lang="en-GB" sz="2000" dirty="0">
                <a:latin typeface="Book Antiqua" panose="02040602050305030304" pitchFamily="18" charset="0"/>
              </a:rPr>
              <a:t>Hiding communication latency (support asynchronous </a:t>
            </a:r>
            <a:r>
              <a:rPr lang="en-GB" sz="2000">
                <a:latin typeface="Book Antiqua" panose="02040602050305030304" pitchFamily="18" charset="0"/>
              </a:rPr>
              <a:t>communication).</a:t>
            </a:r>
            <a:endParaRPr lang="en-GB" sz="2000" dirty="0">
              <a:latin typeface="Book Antiqua" panose="02040602050305030304" pitchFamily="18" charset="0"/>
            </a:endParaRPr>
          </a:p>
        </p:txBody>
      </p:sp>
      <p:sp>
        <p:nvSpPr>
          <p:cNvPr id="10" name="Rectangle: Rounded Corners 9">
            <a:extLst>
              <a:ext uri="{FF2B5EF4-FFF2-40B4-BE49-F238E27FC236}">
                <a16:creationId xmlns:a16="http://schemas.microsoft.com/office/drawing/2014/main" id="{6C613B9B-D91F-4D9E-B940-118CB6AC6EE0}"/>
              </a:ext>
            </a:extLst>
          </p:cNvPr>
          <p:cNvSpPr/>
          <p:nvPr/>
        </p:nvSpPr>
        <p:spPr>
          <a:xfrm>
            <a:off x="1039673" y="2720997"/>
            <a:ext cx="1534334" cy="47717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Scale out</a:t>
            </a:r>
          </a:p>
        </p:txBody>
      </p:sp>
      <p:cxnSp>
        <p:nvCxnSpPr>
          <p:cNvPr id="14" name="Straight Connector 13">
            <a:extLst>
              <a:ext uri="{FF2B5EF4-FFF2-40B4-BE49-F238E27FC236}">
                <a16:creationId xmlns:a16="http://schemas.microsoft.com/office/drawing/2014/main" id="{0D338614-A11F-448D-A9C0-792A057EE8B7}"/>
              </a:ext>
            </a:extLst>
          </p:cNvPr>
          <p:cNvCxnSpPr/>
          <p:nvPr/>
        </p:nvCxnSpPr>
        <p:spPr>
          <a:xfrm>
            <a:off x="5687878" y="2510725"/>
            <a:ext cx="0" cy="3239146"/>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descr="A picture containing hard disc, electronics, black, drive&#10;&#10;Description automatically generated">
            <a:extLst>
              <a:ext uri="{FF2B5EF4-FFF2-40B4-BE49-F238E27FC236}">
                <a16:creationId xmlns:a16="http://schemas.microsoft.com/office/drawing/2014/main" id="{50731310-FD86-4DBB-BAB2-63A60D4D5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2607" y="4029164"/>
            <a:ext cx="1524273" cy="1181501"/>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2FE9F24E-45AB-4FD2-B8E9-474BC71823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338089" y="3832703"/>
            <a:ext cx="841507" cy="1300461"/>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144E8899-9B87-46E1-99AA-DA9778AC1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439" y="4046081"/>
            <a:ext cx="1732473" cy="1243916"/>
          </a:xfrm>
          <a:prstGeom prst="rect">
            <a:avLst/>
          </a:prstGeom>
        </p:spPr>
      </p:pic>
      <p:sp>
        <p:nvSpPr>
          <p:cNvPr id="23" name="TextBox 22">
            <a:extLst>
              <a:ext uri="{FF2B5EF4-FFF2-40B4-BE49-F238E27FC236}">
                <a16:creationId xmlns:a16="http://schemas.microsoft.com/office/drawing/2014/main" id="{C02757A0-659E-4128-AAB1-099BE4A27B0C}"/>
              </a:ext>
            </a:extLst>
          </p:cNvPr>
          <p:cNvSpPr txBox="1"/>
          <p:nvPr/>
        </p:nvSpPr>
        <p:spPr>
          <a:xfrm>
            <a:off x="7601183" y="5543482"/>
            <a:ext cx="2278819" cy="369332"/>
          </a:xfrm>
          <a:prstGeom prst="rect">
            <a:avLst/>
          </a:prstGeom>
          <a:solidFill>
            <a:srgbClr val="FFC000"/>
          </a:solidFill>
        </p:spPr>
        <p:txBody>
          <a:bodyPr wrap="square" rtlCol="0">
            <a:spAutoFit/>
          </a:bodyPr>
          <a:lstStyle/>
          <a:p>
            <a:pPr algn="ctr"/>
            <a:r>
              <a:rPr lang="en-GB" b="1" dirty="0">
                <a:latin typeface="Book Antiqua" panose="02040602050305030304" pitchFamily="18" charset="0"/>
              </a:rPr>
              <a:t>Resources/HW</a:t>
            </a:r>
          </a:p>
        </p:txBody>
      </p:sp>
    </p:spTree>
    <p:extLst>
      <p:ext uri="{BB962C8B-B14F-4D97-AF65-F5344CB8AC3E}">
        <p14:creationId xmlns:p14="http://schemas.microsoft.com/office/powerpoint/2010/main" val="2870305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87091" y="3998562"/>
            <a:ext cx="10817817" cy="1323439"/>
          </a:xfrm>
          <a:prstGeom prst="rect">
            <a:avLst/>
          </a:prstGeom>
          <a:noFill/>
        </p:spPr>
        <p:txBody>
          <a:bodyPr wrap="square" rtlCol="0">
            <a:spAutoFit/>
          </a:bodyPr>
          <a:lstStyle/>
          <a:p>
            <a:r>
              <a:rPr lang="en-GB" sz="8000" u="sng" dirty="0">
                <a:solidFill>
                  <a:srgbClr val="C88E1A"/>
                </a:solidFill>
                <a:latin typeface="Amasis MT Pro Black" panose="02040A04050005020304" pitchFamily="18" charset="0"/>
              </a:rPr>
              <a:t>PART 2</a:t>
            </a:r>
          </a:p>
        </p:txBody>
      </p:sp>
      <p:sp>
        <p:nvSpPr>
          <p:cNvPr id="2" name="Slide Number Placeholder 1">
            <a:extLst>
              <a:ext uri="{FF2B5EF4-FFF2-40B4-BE49-F238E27FC236}">
                <a16:creationId xmlns:a16="http://schemas.microsoft.com/office/drawing/2014/main" id="{F7949F74-B827-417E-BEF1-723160EE2501}"/>
              </a:ext>
            </a:extLst>
          </p:cNvPr>
          <p:cNvSpPr>
            <a:spLocks noGrp="1"/>
          </p:cNvSpPr>
          <p:nvPr>
            <p:ph type="sldNum" sz="quarter" idx="12"/>
          </p:nvPr>
        </p:nvSpPr>
        <p:spPr/>
        <p:txBody>
          <a:bodyPr/>
          <a:lstStyle/>
          <a:p>
            <a:fld id="{60553ECD-7F6D-420D-93CA-D8D15EB427AC}" type="slidenum">
              <a:rPr lang="en-US" smtClean="0"/>
              <a:t>3</a:t>
            </a:fld>
            <a:endParaRPr lang="en-US"/>
          </a:p>
        </p:txBody>
      </p:sp>
    </p:spTree>
    <p:extLst>
      <p:ext uri="{BB962C8B-B14F-4D97-AF65-F5344CB8AC3E}">
        <p14:creationId xmlns:p14="http://schemas.microsoft.com/office/powerpoint/2010/main" val="2671887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30</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924938" y="1901484"/>
            <a:ext cx="5708338" cy="4771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*The benefits of build a scale System </a:t>
            </a:r>
          </a:p>
        </p:txBody>
      </p:sp>
      <p:sp>
        <p:nvSpPr>
          <p:cNvPr id="15" name="TextBox 14">
            <a:extLst>
              <a:ext uri="{FF2B5EF4-FFF2-40B4-BE49-F238E27FC236}">
                <a16:creationId xmlns:a16="http://schemas.microsoft.com/office/drawing/2014/main" id="{644B5559-F17E-4354-BBF8-9D2D74812FC1}"/>
              </a:ext>
            </a:extLst>
          </p:cNvPr>
          <p:cNvSpPr txBox="1"/>
          <p:nvPr/>
        </p:nvSpPr>
        <p:spPr>
          <a:xfrm>
            <a:off x="929895" y="2378654"/>
            <a:ext cx="10321873" cy="3354765"/>
          </a:xfrm>
          <a:prstGeom prst="rect">
            <a:avLst/>
          </a:prstGeom>
          <a:noFill/>
          <a:ln>
            <a:solidFill>
              <a:srgbClr val="7030A0"/>
            </a:solidFill>
          </a:ln>
        </p:spPr>
        <p:txBody>
          <a:bodyPr wrap="square" rtlCol="0">
            <a:spAutoFit/>
          </a:bodyPr>
          <a:lstStyle/>
          <a:p>
            <a:pPr marL="342900" indent="-342900" algn="just">
              <a:buFont typeface="Wingdings" panose="05000000000000000000" pitchFamily="2" charset="2"/>
              <a:buChar char="q"/>
            </a:pPr>
            <a:r>
              <a:rPr lang="en-GB" sz="2400" dirty="0">
                <a:latin typeface="Book Antiqua" panose="02040602050305030304" pitchFamily="18" charset="0"/>
              </a:rPr>
              <a:t>Hide communication latencies: Avoid waiting for responses.</a:t>
            </a:r>
          </a:p>
          <a:p>
            <a:pPr marL="342900" indent="-342900" algn="just">
              <a:buFont typeface="Wingdings" panose="05000000000000000000" pitchFamily="2" charset="2"/>
              <a:buChar char="q"/>
            </a:pPr>
            <a:r>
              <a:rPr lang="en-GB" sz="2400" dirty="0">
                <a:latin typeface="Book Antiqua" panose="02040602050305030304" pitchFamily="18" charset="0"/>
              </a:rPr>
              <a:t>Distribution: Partition data and computations across multiple nodes:</a:t>
            </a:r>
          </a:p>
          <a:p>
            <a:pPr algn="just"/>
            <a:r>
              <a:rPr lang="en-GB" sz="2000" i="1" dirty="0">
                <a:latin typeface="Book Antiqua" panose="02040602050305030304" pitchFamily="18" charset="0"/>
              </a:rPr>
              <a:t>              1-Move computations to clients (Java applets).</a:t>
            </a:r>
          </a:p>
          <a:p>
            <a:pPr algn="just"/>
            <a:r>
              <a:rPr lang="en-GB" sz="2000" i="1" dirty="0">
                <a:latin typeface="Book Antiqua" panose="02040602050305030304" pitchFamily="18" charset="0"/>
              </a:rPr>
              <a:t>              2-Decentralized naming services (DNS).</a:t>
            </a:r>
          </a:p>
          <a:p>
            <a:pPr algn="just"/>
            <a:r>
              <a:rPr lang="en-GB" sz="2000" i="1" dirty="0">
                <a:latin typeface="Book Antiqua" panose="02040602050305030304" pitchFamily="18" charset="0"/>
              </a:rPr>
              <a:t>              3-Decentralized information systems (WWW).</a:t>
            </a:r>
          </a:p>
          <a:p>
            <a:pPr marL="342900" indent="-342900" algn="just">
              <a:buFont typeface="Wingdings" panose="05000000000000000000" pitchFamily="2" charset="2"/>
              <a:buChar char="q"/>
            </a:pPr>
            <a:r>
              <a:rPr lang="en-GB" sz="2400" dirty="0">
                <a:latin typeface="Book Antiqua" panose="02040602050305030304" pitchFamily="18" charset="0"/>
              </a:rPr>
              <a:t>Replication/caching: Make copies of data available at different nodes:</a:t>
            </a:r>
          </a:p>
          <a:p>
            <a:pPr algn="just"/>
            <a:r>
              <a:rPr lang="en-GB" sz="2000" i="1" dirty="0">
                <a:latin typeface="Book Antiqua" panose="02040602050305030304" pitchFamily="18" charset="0"/>
              </a:rPr>
              <a:t>               1- Replicated file servers and databases</a:t>
            </a:r>
          </a:p>
          <a:p>
            <a:pPr algn="just"/>
            <a:r>
              <a:rPr lang="en-GB" sz="2000" i="1" dirty="0">
                <a:latin typeface="Book Antiqua" panose="02040602050305030304" pitchFamily="18" charset="0"/>
              </a:rPr>
              <a:t>               2- Mirrored Web sites</a:t>
            </a:r>
          </a:p>
          <a:p>
            <a:pPr algn="just"/>
            <a:r>
              <a:rPr lang="en-GB" sz="2000" i="1" dirty="0">
                <a:latin typeface="Book Antiqua" panose="02040602050305030304" pitchFamily="18" charset="0"/>
              </a:rPr>
              <a:t>               3- Web caches (in browsers and proxies)</a:t>
            </a:r>
          </a:p>
          <a:p>
            <a:pPr algn="just"/>
            <a:r>
              <a:rPr lang="en-GB" sz="2000" i="1" dirty="0">
                <a:latin typeface="Book Antiqua" panose="02040602050305030304" pitchFamily="18" charset="0"/>
              </a:rPr>
              <a:t>               4- File caching (at server and client)</a:t>
            </a:r>
          </a:p>
        </p:txBody>
      </p:sp>
    </p:spTree>
    <p:extLst>
      <p:ext uri="{BB962C8B-B14F-4D97-AF65-F5344CB8AC3E}">
        <p14:creationId xmlns:p14="http://schemas.microsoft.com/office/powerpoint/2010/main" val="3234147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 are the goals of the DS.? Cont.</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31</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54251" y="1496522"/>
            <a:ext cx="4401519" cy="4194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u="sng" dirty="0">
                <a:latin typeface="Book Antiqua" panose="02040602050305030304" pitchFamily="18" charset="0"/>
              </a:rPr>
              <a:t>Example of Scale system (Hiding latency)</a:t>
            </a:r>
          </a:p>
        </p:txBody>
      </p:sp>
      <p:pic>
        <p:nvPicPr>
          <p:cNvPr id="5" name="Picture 4" descr="Diagram&#10;&#10;Description automatically generated">
            <a:extLst>
              <a:ext uri="{FF2B5EF4-FFF2-40B4-BE49-F238E27FC236}">
                <a16:creationId xmlns:a16="http://schemas.microsoft.com/office/drawing/2014/main" id="{CBA34962-C365-4C10-B283-0CF353EE8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81" y="2008981"/>
            <a:ext cx="8840318" cy="4239375"/>
          </a:xfrm>
          <a:prstGeom prst="rect">
            <a:avLst/>
          </a:prstGeom>
        </p:spPr>
      </p:pic>
    </p:spTree>
    <p:extLst>
      <p:ext uri="{BB962C8B-B14F-4D97-AF65-F5344CB8AC3E}">
        <p14:creationId xmlns:p14="http://schemas.microsoft.com/office/powerpoint/2010/main" val="390881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A7EFED-003E-4DA3-98D4-C411AD772171}"/>
              </a:ext>
            </a:extLst>
          </p:cNvPr>
          <p:cNvSpPr>
            <a:spLocks noGrp="1"/>
          </p:cNvSpPr>
          <p:nvPr>
            <p:ph type="sldNum" sz="quarter" idx="12"/>
          </p:nvPr>
        </p:nvSpPr>
        <p:spPr/>
        <p:txBody>
          <a:bodyPr/>
          <a:lstStyle/>
          <a:p>
            <a:fld id="{60553ECD-7F6D-420D-93CA-D8D15EB427AC}" type="slidenum">
              <a:rPr lang="en-US" smtClean="0"/>
              <a:t>32</a:t>
            </a:fld>
            <a:endParaRPr lang="en-US"/>
          </a:p>
        </p:txBody>
      </p:sp>
      <p:sp>
        <p:nvSpPr>
          <p:cNvPr id="5" name="TextBox 4">
            <a:extLst>
              <a:ext uri="{FF2B5EF4-FFF2-40B4-BE49-F238E27FC236}">
                <a16:creationId xmlns:a16="http://schemas.microsoft.com/office/drawing/2014/main" id="{CBEE2901-BBD4-409E-9328-5AD6A565E707}"/>
              </a:ext>
            </a:extLst>
          </p:cNvPr>
          <p:cNvSpPr txBox="1"/>
          <p:nvPr/>
        </p:nvSpPr>
        <p:spPr>
          <a:xfrm>
            <a:off x="1890793" y="2274838"/>
            <a:ext cx="8410414" cy="2308324"/>
          </a:xfrm>
          <a:prstGeom prst="rect">
            <a:avLst/>
          </a:prstGeom>
          <a:noFill/>
        </p:spPr>
        <p:txBody>
          <a:bodyPr wrap="square" rtlCol="0">
            <a:spAutoFit/>
          </a:bodyPr>
          <a:lstStyle/>
          <a:p>
            <a:pPr algn="ctr"/>
            <a:r>
              <a:rPr lang="en-GB" sz="7200" b="1" dirty="0">
                <a:latin typeface="Book Antiqua" panose="02040602050305030304" pitchFamily="18" charset="0"/>
              </a:rPr>
              <a:t>Distributed System Challenges</a:t>
            </a:r>
          </a:p>
        </p:txBody>
      </p:sp>
    </p:spTree>
    <p:extLst>
      <p:ext uri="{BB962C8B-B14F-4D97-AF65-F5344CB8AC3E}">
        <p14:creationId xmlns:p14="http://schemas.microsoft.com/office/powerpoint/2010/main" val="3565690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Challenges of DS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33</a:t>
            </a:fld>
            <a:endParaRPr lang="en-US"/>
          </a:p>
        </p:txBody>
      </p:sp>
      <p:sp>
        <p:nvSpPr>
          <p:cNvPr id="9" name="Rectangle: Rounded Corners 8">
            <a:extLst>
              <a:ext uri="{FF2B5EF4-FFF2-40B4-BE49-F238E27FC236}">
                <a16:creationId xmlns:a16="http://schemas.microsoft.com/office/drawing/2014/main" id="{6F4CECD2-94DD-4CD3-8A8D-CD386856808A}"/>
              </a:ext>
            </a:extLst>
          </p:cNvPr>
          <p:cNvSpPr/>
          <p:nvPr/>
        </p:nvSpPr>
        <p:spPr>
          <a:xfrm>
            <a:off x="769954" y="1885988"/>
            <a:ext cx="5785829" cy="477170"/>
          </a:xfrm>
          <a:prstGeom prst="roundRect">
            <a:avLst/>
          </a:prstGeom>
          <a:solidFill>
            <a:srgbClr val="415A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latin typeface="Book Antiqua" panose="02040602050305030304" pitchFamily="18" charset="0"/>
              </a:rPr>
              <a:t>There are a set of challenges in the DS.</a:t>
            </a:r>
          </a:p>
        </p:txBody>
      </p:sp>
      <p:sp>
        <p:nvSpPr>
          <p:cNvPr id="5" name="TextBox 4">
            <a:extLst>
              <a:ext uri="{FF2B5EF4-FFF2-40B4-BE49-F238E27FC236}">
                <a16:creationId xmlns:a16="http://schemas.microsoft.com/office/drawing/2014/main" id="{F2BC9FB3-D8EC-4F84-AF41-11E0A0524B5D}"/>
              </a:ext>
            </a:extLst>
          </p:cNvPr>
          <p:cNvSpPr txBox="1"/>
          <p:nvPr/>
        </p:nvSpPr>
        <p:spPr>
          <a:xfrm>
            <a:off x="898903" y="2394154"/>
            <a:ext cx="9360976" cy="1938992"/>
          </a:xfrm>
          <a:prstGeom prst="rect">
            <a:avLst/>
          </a:prstGeom>
          <a:noFill/>
          <a:ln>
            <a:solidFill>
              <a:srgbClr val="415A6B"/>
            </a:solidFill>
          </a:ln>
        </p:spPr>
        <p:txBody>
          <a:bodyPr wrap="square" rtlCol="0">
            <a:spAutoFit/>
          </a:bodyPr>
          <a:lstStyle/>
          <a:p>
            <a:pPr marL="285750" indent="-285750">
              <a:buFont typeface="Wingdings" panose="05000000000000000000" pitchFamily="2" charset="2"/>
              <a:buChar char="q"/>
            </a:pPr>
            <a:r>
              <a:rPr lang="en-GB" sz="2400" dirty="0">
                <a:latin typeface="Book Antiqua" panose="02040602050305030304" pitchFamily="18" charset="0"/>
              </a:rPr>
              <a:t>Network is not reliable.</a:t>
            </a:r>
          </a:p>
          <a:p>
            <a:pPr marL="285750" indent="-285750">
              <a:buFont typeface="Wingdings" panose="05000000000000000000" pitchFamily="2" charset="2"/>
              <a:buChar char="q"/>
            </a:pPr>
            <a:r>
              <a:rPr lang="en-GB" sz="2400" dirty="0">
                <a:latin typeface="Book Antiqua" panose="02040602050305030304" pitchFamily="18" charset="0"/>
              </a:rPr>
              <a:t>Heterogeneous network. </a:t>
            </a:r>
          </a:p>
          <a:p>
            <a:pPr marL="285750" indent="-285750">
              <a:buFont typeface="Wingdings" panose="05000000000000000000" pitchFamily="2" charset="2"/>
              <a:buChar char="q"/>
            </a:pPr>
            <a:r>
              <a:rPr lang="en-GB" sz="2400" dirty="0">
                <a:latin typeface="Book Antiqua" panose="02040602050305030304" pitchFamily="18" charset="0"/>
              </a:rPr>
              <a:t>Network latency.</a:t>
            </a:r>
          </a:p>
          <a:p>
            <a:pPr marL="285750" indent="-285750">
              <a:buFont typeface="Wingdings" panose="05000000000000000000" pitchFamily="2" charset="2"/>
              <a:buChar char="q"/>
            </a:pPr>
            <a:r>
              <a:rPr lang="en-GB" sz="2400" dirty="0">
                <a:latin typeface="Book Antiqua" panose="02040602050305030304" pitchFamily="18" charset="0"/>
              </a:rPr>
              <a:t>Varying network bandwidth.</a:t>
            </a:r>
          </a:p>
          <a:p>
            <a:pPr marL="285750" indent="-285750">
              <a:buFont typeface="Wingdings" panose="05000000000000000000" pitchFamily="2" charset="2"/>
              <a:buChar char="q"/>
            </a:pPr>
            <a:r>
              <a:rPr lang="en-GB" sz="2400" dirty="0">
                <a:latin typeface="Book Antiqua" panose="02040602050305030304" pitchFamily="18" charset="0"/>
              </a:rPr>
              <a:t>Security.</a:t>
            </a:r>
          </a:p>
        </p:txBody>
      </p:sp>
    </p:spTree>
    <p:extLst>
      <p:ext uri="{BB962C8B-B14F-4D97-AF65-F5344CB8AC3E}">
        <p14:creationId xmlns:p14="http://schemas.microsoft.com/office/powerpoint/2010/main" val="4022783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Reference </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34</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1" y="1844298"/>
            <a:ext cx="10631837" cy="1200329"/>
          </a:xfrm>
          <a:prstGeom prst="rect">
            <a:avLst/>
          </a:prstGeom>
          <a:noFill/>
        </p:spPr>
        <p:txBody>
          <a:bodyPr wrap="square" rtlCol="0">
            <a:spAutoFit/>
          </a:bodyPr>
          <a:lstStyle/>
          <a:p>
            <a:pPr algn="just"/>
            <a:r>
              <a:rPr lang="en-GB" sz="2400" dirty="0">
                <a:latin typeface="Book Antiqua" panose="02040602050305030304" pitchFamily="18" charset="0"/>
                <a:hlinkClick r:id="rId2"/>
              </a:rPr>
              <a:t>[1] </a:t>
            </a:r>
            <a:r>
              <a:rPr lang="en-GB" sz="2400" dirty="0">
                <a:latin typeface="Book Antiqua" panose="02040602050305030304" pitchFamily="18" charset="0"/>
              </a:rPr>
              <a:t>WEIJIA JIA, ANLEI ZHOU. “DISTRIBUTED NETWORK SYSTEMS”, Springer Science + Business Media, Inc. 2005 </a:t>
            </a:r>
          </a:p>
          <a:p>
            <a:pPr algn="just"/>
            <a:endParaRPr lang="en-GB" sz="2400" dirty="0">
              <a:latin typeface="Book Antiqua" panose="02040602050305030304" pitchFamily="18" charset="0"/>
            </a:endParaRPr>
          </a:p>
        </p:txBody>
      </p:sp>
    </p:spTree>
    <p:extLst>
      <p:ext uri="{BB962C8B-B14F-4D97-AF65-F5344CB8AC3E}">
        <p14:creationId xmlns:p14="http://schemas.microsoft.com/office/powerpoint/2010/main" val="2424385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Report 1</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35</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2308324"/>
          </a:xfrm>
          <a:prstGeom prst="rect">
            <a:avLst/>
          </a:prstGeom>
          <a:noFill/>
        </p:spPr>
        <p:txBody>
          <a:bodyPr wrap="square" rtlCol="0">
            <a:spAutoFit/>
          </a:bodyPr>
          <a:lstStyle/>
          <a:p>
            <a:pPr marL="514350" indent="-514350" algn="just">
              <a:buFont typeface="+mj-lt"/>
              <a:buAutoNum type="romanUcPeriod"/>
            </a:pPr>
            <a:r>
              <a:rPr lang="en-GB" sz="2400" dirty="0">
                <a:latin typeface="Book Antiqua" panose="02040602050305030304" pitchFamily="18" charset="0"/>
              </a:rPr>
              <a:t>What are the purposes of distributed systems? </a:t>
            </a:r>
          </a:p>
          <a:p>
            <a:pPr marL="514350" indent="-514350" algn="just">
              <a:buFont typeface="+mj-lt"/>
              <a:buAutoNum type="romanUcPeriod"/>
            </a:pPr>
            <a:r>
              <a:rPr lang="en-GB" sz="2400" dirty="0">
                <a:latin typeface="Book Antiqua" panose="02040602050305030304" pitchFamily="18" charset="0"/>
              </a:rPr>
              <a:t>What are the fundamental components of distributed computing systems?</a:t>
            </a:r>
          </a:p>
          <a:p>
            <a:pPr marL="514350" indent="-514350" algn="just">
              <a:buFont typeface="+mj-lt"/>
              <a:buAutoNum type="romanUcPeriod"/>
            </a:pPr>
            <a:r>
              <a:rPr lang="en-GB" sz="2400" dirty="0">
                <a:latin typeface="Book Antiqua" panose="02040602050305030304" pitchFamily="18" charset="0"/>
              </a:rPr>
              <a:t>What is the openness and give some example?</a:t>
            </a:r>
          </a:p>
          <a:p>
            <a:pPr marL="514350" indent="-514350" algn="just">
              <a:buFont typeface="+mj-lt"/>
              <a:buAutoNum type="romanUcPeriod"/>
            </a:pPr>
            <a:r>
              <a:rPr lang="en-GB" sz="2400" dirty="0">
                <a:latin typeface="Book Antiqua" panose="02040602050305030304" pitchFamily="18" charset="0"/>
              </a:rPr>
              <a:t>What is the definition of interoperability? </a:t>
            </a:r>
          </a:p>
          <a:p>
            <a:pPr marL="514350" indent="-514350" algn="just">
              <a:buFont typeface="+mj-lt"/>
              <a:buAutoNum type="romanUcPeriod"/>
            </a:pPr>
            <a:r>
              <a:rPr lang="en-GB" sz="2400" dirty="0">
                <a:latin typeface="Book Antiqua" panose="02040602050305030304" pitchFamily="18" charset="0"/>
              </a:rPr>
              <a:t>List scalability components. </a:t>
            </a:r>
          </a:p>
        </p:txBody>
      </p:sp>
    </p:spTree>
    <p:extLst>
      <p:ext uri="{BB962C8B-B14F-4D97-AF65-F5344CB8AC3E}">
        <p14:creationId xmlns:p14="http://schemas.microsoft.com/office/powerpoint/2010/main" val="1426456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dirty="0">
                <a:solidFill>
                  <a:srgbClr val="C88E1A"/>
                </a:solidFill>
                <a:latin typeface="Amasis MT Pro Black" panose="02040A04050005020304" pitchFamily="18" charset="0"/>
              </a:rPr>
              <a:t>Activity 2</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36</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1844298"/>
            <a:ext cx="10352868" cy="1200329"/>
          </a:xfrm>
          <a:prstGeom prst="rect">
            <a:avLst/>
          </a:prstGeom>
          <a:noFill/>
        </p:spPr>
        <p:txBody>
          <a:bodyPr wrap="square" rtlCol="0">
            <a:spAutoFit/>
          </a:bodyPr>
          <a:lstStyle/>
          <a:p>
            <a:pPr algn="just"/>
            <a:r>
              <a:rPr lang="en-GB" sz="2400" u="sng" dirty="0">
                <a:latin typeface="Book Antiqua" panose="02040602050305030304" pitchFamily="18" charset="0"/>
              </a:rPr>
              <a:t>Read the following paper:</a:t>
            </a:r>
          </a:p>
          <a:p>
            <a:pPr algn="just"/>
            <a:r>
              <a:rPr lang="pt-BR" sz="2400" i="1" dirty="0">
                <a:solidFill>
                  <a:schemeClr val="tx1">
                    <a:lumMod val="50000"/>
                    <a:lumOff val="50000"/>
                  </a:schemeClr>
                </a:solidFill>
                <a:latin typeface="Book Antiqua" panose="02040602050305030304" pitchFamily="18" charset="0"/>
              </a:rPr>
              <a:t>Mahmoud M Badawy, Zainab H Ali, Hesham A Ali</a:t>
            </a:r>
            <a:r>
              <a:rPr lang="en-GB" sz="2400" i="1" dirty="0">
                <a:solidFill>
                  <a:schemeClr val="tx1">
                    <a:lumMod val="50000"/>
                    <a:lumOff val="50000"/>
                  </a:schemeClr>
                </a:solidFill>
                <a:latin typeface="Book Antiqua" panose="02040602050305030304" pitchFamily="18" charset="0"/>
              </a:rPr>
              <a:t>, QoS provisioning framework for service-oriented internet of things (IoT), Cluster Computing, Springer. 2020</a:t>
            </a:r>
          </a:p>
        </p:txBody>
      </p:sp>
    </p:spTree>
    <p:extLst>
      <p:ext uri="{BB962C8B-B14F-4D97-AF65-F5344CB8AC3E}">
        <p14:creationId xmlns:p14="http://schemas.microsoft.com/office/powerpoint/2010/main" val="3359481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87091" y="2321004"/>
            <a:ext cx="10817817" cy="2215991"/>
          </a:xfrm>
          <a:prstGeom prst="rect">
            <a:avLst/>
          </a:prstGeom>
          <a:noFill/>
        </p:spPr>
        <p:txBody>
          <a:bodyPr wrap="square" rtlCol="0">
            <a:spAutoFit/>
          </a:bodyPr>
          <a:lstStyle/>
          <a:p>
            <a:pPr algn="ctr"/>
            <a:r>
              <a:rPr lang="en-GB" sz="13800" dirty="0">
                <a:solidFill>
                  <a:srgbClr val="C88E1A"/>
                </a:solidFill>
                <a:latin typeface="Amasis MT Pro Black" panose="02040A04050005020304" pitchFamily="18" charset="0"/>
              </a:rPr>
              <a:t>Thank You</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37</a:t>
            </a:fld>
            <a:endParaRPr lang="en-US"/>
          </a:p>
        </p:txBody>
      </p:sp>
    </p:spTree>
    <p:extLst>
      <p:ext uri="{BB962C8B-B14F-4D97-AF65-F5344CB8AC3E}">
        <p14:creationId xmlns:p14="http://schemas.microsoft.com/office/powerpoint/2010/main" val="54008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9DB059-D3C0-4EDF-99F9-8BF7EB13C12A}"/>
              </a:ext>
            </a:extLst>
          </p:cNvPr>
          <p:cNvSpPr>
            <a:spLocks noGrp="1"/>
          </p:cNvSpPr>
          <p:nvPr>
            <p:ph type="sldNum" sz="quarter" idx="12"/>
          </p:nvPr>
        </p:nvSpPr>
        <p:spPr/>
        <p:txBody>
          <a:bodyPr/>
          <a:lstStyle/>
          <a:p>
            <a:fld id="{60553ECD-7F6D-420D-93CA-D8D15EB427AC}" type="slidenum">
              <a:rPr lang="en-US" smtClean="0"/>
              <a:t>4</a:t>
            </a:fld>
            <a:endParaRPr lang="en-US"/>
          </a:p>
        </p:txBody>
      </p:sp>
      <p:sp>
        <p:nvSpPr>
          <p:cNvPr id="5" name="TextBox 4">
            <a:extLst>
              <a:ext uri="{FF2B5EF4-FFF2-40B4-BE49-F238E27FC236}">
                <a16:creationId xmlns:a16="http://schemas.microsoft.com/office/drawing/2014/main" id="{35A75BA7-F0E4-49FE-8763-4A550F2466C8}"/>
              </a:ext>
            </a:extLst>
          </p:cNvPr>
          <p:cNvSpPr txBox="1"/>
          <p:nvPr/>
        </p:nvSpPr>
        <p:spPr>
          <a:xfrm>
            <a:off x="2376406" y="2274838"/>
            <a:ext cx="7439187" cy="1323439"/>
          </a:xfrm>
          <a:prstGeom prst="rect">
            <a:avLst/>
          </a:prstGeom>
          <a:noFill/>
        </p:spPr>
        <p:txBody>
          <a:bodyPr wrap="square" rtlCol="0">
            <a:spAutoFit/>
          </a:bodyPr>
          <a:lstStyle/>
          <a:p>
            <a:pPr algn="ctr"/>
            <a:r>
              <a:rPr lang="en-GB" sz="8000" b="1" dirty="0">
                <a:latin typeface="Book Antiqua" panose="02040602050305030304" pitchFamily="18" charset="0"/>
              </a:rPr>
              <a:t>Overview</a:t>
            </a:r>
          </a:p>
        </p:txBody>
      </p:sp>
    </p:spTree>
    <p:extLst>
      <p:ext uri="{BB962C8B-B14F-4D97-AF65-F5344CB8AC3E}">
        <p14:creationId xmlns:p14="http://schemas.microsoft.com/office/powerpoint/2010/main" val="319619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Network Types: Overview</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5</a:t>
            </a:fld>
            <a:endParaRPr lang="en-US"/>
          </a:p>
        </p:txBody>
      </p:sp>
      <p:pic>
        <p:nvPicPr>
          <p:cNvPr id="8" name="Picture 7" descr="Diagram&#10;&#10;Description automatically generated">
            <a:extLst>
              <a:ext uri="{FF2B5EF4-FFF2-40B4-BE49-F238E27FC236}">
                <a16:creationId xmlns:a16="http://schemas.microsoft.com/office/drawing/2014/main" id="{3386B186-0FAE-4340-B1FF-7843DD086798}"/>
              </a:ext>
            </a:extLst>
          </p:cNvPr>
          <p:cNvPicPr>
            <a:picLocks noChangeAspect="1"/>
          </p:cNvPicPr>
          <p:nvPr/>
        </p:nvPicPr>
        <p:blipFill rotWithShape="1">
          <a:blip r:embed="rId2">
            <a:extLst>
              <a:ext uri="{28A0092B-C50C-407E-A947-70E740481C1C}">
                <a14:useLocalDpi xmlns:a14="http://schemas.microsoft.com/office/drawing/2010/main" val="0"/>
              </a:ext>
            </a:extLst>
          </a:blip>
          <a:srcRect t="17100" r="-1" b="-1"/>
          <a:stretch/>
        </p:blipFill>
        <p:spPr>
          <a:xfrm>
            <a:off x="382768" y="1915993"/>
            <a:ext cx="11292143" cy="3557252"/>
          </a:xfrm>
          <a:prstGeom prst="rect">
            <a:avLst/>
          </a:prstGeom>
        </p:spPr>
      </p:pic>
    </p:spTree>
    <p:extLst>
      <p:ext uri="{BB962C8B-B14F-4D97-AF65-F5344CB8AC3E}">
        <p14:creationId xmlns:p14="http://schemas.microsoft.com/office/powerpoint/2010/main" val="209829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0066D5-0316-490A-B18A-03F5A0A389F7}"/>
              </a:ext>
            </a:extLst>
          </p:cNvPr>
          <p:cNvSpPr>
            <a:spLocks noGrp="1"/>
          </p:cNvSpPr>
          <p:nvPr>
            <p:ph type="sldNum" sz="quarter" idx="12"/>
          </p:nvPr>
        </p:nvSpPr>
        <p:spPr/>
        <p:txBody>
          <a:bodyPr/>
          <a:lstStyle/>
          <a:p>
            <a:fld id="{60553ECD-7F6D-420D-93CA-D8D15EB427AC}" type="slidenum">
              <a:rPr lang="en-US" smtClean="0"/>
              <a:t>6</a:t>
            </a:fld>
            <a:endParaRPr lang="en-US"/>
          </a:p>
        </p:txBody>
      </p:sp>
      <p:sp>
        <p:nvSpPr>
          <p:cNvPr id="5" name="TextBox 4">
            <a:extLst>
              <a:ext uri="{FF2B5EF4-FFF2-40B4-BE49-F238E27FC236}">
                <a16:creationId xmlns:a16="http://schemas.microsoft.com/office/drawing/2014/main" id="{32DEEB31-11E0-48E4-B2F0-03E713D0F23B}"/>
              </a:ext>
            </a:extLst>
          </p:cNvPr>
          <p:cNvSpPr txBox="1"/>
          <p:nvPr/>
        </p:nvSpPr>
        <p:spPr>
          <a:xfrm>
            <a:off x="2376406" y="2274838"/>
            <a:ext cx="7439187" cy="2308324"/>
          </a:xfrm>
          <a:prstGeom prst="rect">
            <a:avLst/>
          </a:prstGeom>
          <a:noFill/>
        </p:spPr>
        <p:txBody>
          <a:bodyPr wrap="square" rtlCol="0">
            <a:spAutoFit/>
          </a:bodyPr>
          <a:lstStyle/>
          <a:p>
            <a:pPr algn="ctr"/>
            <a:r>
              <a:rPr lang="en-GB" sz="7200" b="1" dirty="0">
                <a:latin typeface="Book Antiqua" panose="02040602050305030304" pitchFamily="18" charset="0"/>
              </a:rPr>
              <a:t>Distributed System</a:t>
            </a:r>
          </a:p>
        </p:txBody>
      </p:sp>
    </p:spTree>
    <p:extLst>
      <p:ext uri="{BB962C8B-B14F-4D97-AF65-F5344CB8AC3E}">
        <p14:creationId xmlns:p14="http://schemas.microsoft.com/office/powerpoint/2010/main" val="2976634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What’s the Distributed Systems?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7</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2293744"/>
            <a:ext cx="10352868" cy="830997"/>
          </a:xfrm>
          <a:prstGeom prst="rect">
            <a:avLst/>
          </a:prstGeom>
          <a:noFill/>
          <a:ln>
            <a:solidFill>
              <a:srgbClr val="D3187A"/>
            </a:solidFill>
          </a:ln>
        </p:spPr>
        <p:txBody>
          <a:bodyPr wrap="square" rtlCol="0">
            <a:spAutoFit/>
          </a:bodyPr>
          <a:lstStyle/>
          <a:p>
            <a:pPr algn="just"/>
            <a:r>
              <a:rPr lang="en-GB" sz="2400" dirty="0">
                <a:latin typeface="Book Antiqua" panose="02040602050305030304" pitchFamily="18" charset="0"/>
              </a:rPr>
              <a:t>Distributed system is a collection of </a:t>
            </a:r>
            <a:r>
              <a:rPr lang="en-GB" sz="2400" u="sng" dirty="0">
                <a:highlight>
                  <a:srgbClr val="FFFF00"/>
                </a:highlight>
                <a:latin typeface="Book Antiqua" panose="02040602050305030304" pitchFamily="18" charset="0"/>
              </a:rPr>
              <a:t>autonomous computing elements </a:t>
            </a:r>
            <a:r>
              <a:rPr lang="en-GB" sz="2400" dirty="0">
                <a:latin typeface="Book Antiqua" panose="02040602050305030304" pitchFamily="18" charset="0"/>
              </a:rPr>
              <a:t>that appears to its users as a </a:t>
            </a:r>
            <a:r>
              <a:rPr lang="en-GB" sz="2400" u="sng" dirty="0">
                <a:highlight>
                  <a:srgbClr val="FFFF00"/>
                </a:highlight>
                <a:latin typeface="Book Antiqua" panose="02040602050305030304" pitchFamily="18" charset="0"/>
              </a:rPr>
              <a:t>single coherent system</a:t>
            </a:r>
            <a:r>
              <a:rPr lang="en-GB" sz="2400" dirty="0">
                <a:latin typeface="Book Antiqua" panose="02040602050305030304" pitchFamily="18" charset="0"/>
              </a:rPr>
              <a:t>.</a:t>
            </a:r>
          </a:p>
        </p:txBody>
      </p:sp>
      <p:sp>
        <p:nvSpPr>
          <p:cNvPr id="5" name="TextBox 4">
            <a:extLst>
              <a:ext uri="{FF2B5EF4-FFF2-40B4-BE49-F238E27FC236}">
                <a16:creationId xmlns:a16="http://schemas.microsoft.com/office/drawing/2014/main" id="{2496664B-B263-4573-86A2-8F8C58B017DE}"/>
              </a:ext>
            </a:extLst>
          </p:cNvPr>
          <p:cNvSpPr txBox="1"/>
          <p:nvPr/>
        </p:nvSpPr>
        <p:spPr>
          <a:xfrm>
            <a:off x="1159143" y="3429000"/>
            <a:ext cx="9873713" cy="1815882"/>
          </a:xfrm>
          <a:prstGeom prst="rect">
            <a:avLst/>
          </a:prstGeom>
          <a:solidFill>
            <a:schemeClr val="accent1">
              <a:lumMod val="75000"/>
            </a:schemeClr>
          </a:solidFill>
        </p:spPr>
        <p:txBody>
          <a:bodyPr wrap="square" rtlCol="0">
            <a:spAutoFit/>
          </a:bodyPr>
          <a:lstStyle/>
          <a:p>
            <a:pPr marL="457200" indent="-457200" algn="just">
              <a:buFont typeface="Wingdings" panose="05000000000000000000" pitchFamily="2" charset="2"/>
              <a:buChar char="q"/>
            </a:pPr>
            <a:r>
              <a:rPr lang="en-GB" sz="2800" dirty="0">
                <a:solidFill>
                  <a:schemeClr val="bg2"/>
                </a:solidFill>
                <a:latin typeface="Book Antiqua" panose="02040602050305030304" pitchFamily="18" charset="0"/>
              </a:rPr>
              <a:t>Autonomous computing elements are referred to as nodes, be they hardware devices and software process.</a:t>
            </a:r>
          </a:p>
          <a:p>
            <a:pPr marL="457200" indent="-457200" algn="just">
              <a:buFont typeface="Wingdings" panose="05000000000000000000" pitchFamily="2" charset="2"/>
              <a:buChar char="q"/>
            </a:pPr>
            <a:r>
              <a:rPr lang="en-GB" sz="2800" dirty="0">
                <a:solidFill>
                  <a:schemeClr val="bg2"/>
                </a:solidFill>
                <a:latin typeface="Book Antiqua" panose="02040602050305030304" pitchFamily="18" charset="0"/>
              </a:rPr>
              <a:t>Single coherent system users or applications perceive a single system            nodes need to collaborate. </a:t>
            </a:r>
          </a:p>
        </p:txBody>
      </p:sp>
      <p:sp>
        <p:nvSpPr>
          <p:cNvPr id="6" name="Rectangle: Rounded Corners 5">
            <a:extLst>
              <a:ext uri="{FF2B5EF4-FFF2-40B4-BE49-F238E27FC236}">
                <a16:creationId xmlns:a16="http://schemas.microsoft.com/office/drawing/2014/main" id="{5E0A6E29-14E9-4A45-A610-A4E6DEDAA792}"/>
              </a:ext>
            </a:extLst>
          </p:cNvPr>
          <p:cNvSpPr/>
          <p:nvPr/>
        </p:nvSpPr>
        <p:spPr>
          <a:xfrm>
            <a:off x="805912" y="1922545"/>
            <a:ext cx="1751308" cy="371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Definition </a:t>
            </a:r>
          </a:p>
        </p:txBody>
      </p:sp>
      <p:sp>
        <p:nvSpPr>
          <p:cNvPr id="7" name="Arrow: Right 6">
            <a:extLst>
              <a:ext uri="{FF2B5EF4-FFF2-40B4-BE49-F238E27FC236}">
                <a16:creationId xmlns:a16="http://schemas.microsoft.com/office/drawing/2014/main" id="{24198C6B-8E70-4CC9-B1D6-F4401164FE92}"/>
              </a:ext>
            </a:extLst>
          </p:cNvPr>
          <p:cNvSpPr/>
          <p:nvPr/>
        </p:nvSpPr>
        <p:spPr>
          <a:xfrm>
            <a:off x="3967566" y="4842064"/>
            <a:ext cx="774916" cy="3745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5491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707886"/>
          </a:xfrm>
          <a:prstGeom prst="rect">
            <a:avLst/>
          </a:prstGeom>
          <a:noFill/>
        </p:spPr>
        <p:txBody>
          <a:bodyPr wrap="square" rtlCol="0">
            <a:spAutoFit/>
          </a:bodyPr>
          <a:lstStyle/>
          <a:p>
            <a:r>
              <a:rPr lang="en-GB" sz="4000" u="sng" dirty="0">
                <a:solidFill>
                  <a:srgbClr val="C88E1A"/>
                </a:solidFill>
                <a:latin typeface="Amasis MT Pro Black" panose="02040A04050005020304" pitchFamily="18" charset="0"/>
              </a:rPr>
              <a:t>What’s the Distributed Systems?</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8</a:t>
            </a:fld>
            <a:endParaRPr lang="en-US"/>
          </a:p>
        </p:txBody>
      </p:sp>
      <p:sp>
        <p:nvSpPr>
          <p:cNvPr id="5" name="TextBox 4">
            <a:extLst>
              <a:ext uri="{FF2B5EF4-FFF2-40B4-BE49-F238E27FC236}">
                <a16:creationId xmlns:a16="http://schemas.microsoft.com/office/drawing/2014/main" id="{2496664B-B263-4573-86A2-8F8C58B017DE}"/>
              </a:ext>
            </a:extLst>
          </p:cNvPr>
          <p:cNvSpPr txBox="1"/>
          <p:nvPr/>
        </p:nvSpPr>
        <p:spPr>
          <a:xfrm>
            <a:off x="832060" y="2293744"/>
            <a:ext cx="10470528" cy="3539430"/>
          </a:xfrm>
          <a:prstGeom prst="rect">
            <a:avLst/>
          </a:prstGeom>
          <a:noFill/>
          <a:ln>
            <a:solidFill>
              <a:srgbClr val="D3187A"/>
            </a:solidFill>
          </a:ln>
        </p:spPr>
        <p:txBody>
          <a:bodyPr wrap="square" rtlCol="0">
            <a:spAutoFit/>
          </a:bodyPr>
          <a:lstStyle/>
          <a:p>
            <a:pPr algn="just"/>
            <a:r>
              <a:rPr lang="en-US" sz="2800" dirty="0">
                <a:latin typeface="Book Antiqua" panose="02040602050305030304" pitchFamily="18" charset="0"/>
              </a:rPr>
              <a:t>An autonomous system (AS) in networking is a collection of one or more associated Internet Protocol (IP) prefixes </a:t>
            </a:r>
            <a:r>
              <a:rPr lang="en-US" sz="2800" dirty="0">
                <a:highlight>
                  <a:srgbClr val="FFFF00"/>
                </a:highlight>
                <a:latin typeface="Book Antiqua" panose="02040602050305030304" pitchFamily="18" charset="0"/>
              </a:rPr>
              <a:t>with a clearly defined routing policy that governs how the AS exchanges routing information with other autonomous systems</a:t>
            </a:r>
            <a:r>
              <a:rPr lang="en-US" sz="2800" dirty="0">
                <a:latin typeface="Book Antiqua" panose="02040602050305030304" pitchFamily="18" charset="0"/>
              </a:rPr>
              <a:t>. In simpler terms, an AS can be thought of as a connected group of IP </a:t>
            </a:r>
            <a:r>
              <a:rPr lang="en-US" sz="2800" dirty="0">
                <a:highlight>
                  <a:srgbClr val="FFFF00"/>
                </a:highlight>
                <a:latin typeface="Book Antiqua" panose="02040602050305030304" pitchFamily="18" charset="0"/>
              </a:rPr>
              <a:t>networks managed by a single administrative entity</a:t>
            </a:r>
            <a:r>
              <a:rPr lang="en-US" sz="2800" dirty="0">
                <a:latin typeface="Book Antiqua" panose="02040602050305030304" pitchFamily="18" charset="0"/>
              </a:rPr>
              <a:t>, such as a university, government, commercial organization or other type of internet service provider (ISP).</a:t>
            </a:r>
            <a:endParaRPr lang="en-GB" sz="2800" dirty="0">
              <a:latin typeface="Book Antiqua" panose="02040602050305030304" pitchFamily="18" charset="0"/>
            </a:endParaRPr>
          </a:p>
        </p:txBody>
      </p:sp>
      <p:sp>
        <p:nvSpPr>
          <p:cNvPr id="6" name="Rectangle: Rounded Corners 5">
            <a:extLst>
              <a:ext uri="{FF2B5EF4-FFF2-40B4-BE49-F238E27FC236}">
                <a16:creationId xmlns:a16="http://schemas.microsoft.com/office/drawing/2014/main" id="{5E0A6E29-14E9-4A45-A610-A4E6DEDAA792}"/>
              </a:ext>
            </a:extLst>
          </p:cNvPr>
          <p:cNvSpPr/>
          <p:nvPr/>
        </p:nvSpPr>
        <p:spPr>
          <a:xfrm>
            <a:off x="805911" y="1922545"/>
            <a:ext cx="4864363" cy="371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u="sng" dirty="0">
                <a:solidFill>
                  <a:schemeClr val="bg1"/>
                </a:solidFill>
                <a:latin typeface="Book Antiqua" panose="02040602050305030304" pitchFamily="18" charset="0"/>
              </a:rPr>
              <a:t>What’s the autonomous System (AS)?</a:t>
            </a:r>
          </a:p>
        </p:txBody>
      </p:sp>
    </p:spTree>
    <p:extLst>
      <p:ext uri="{BB962C8B-B14F-4D97-AF65-F5344CB8AC3E}">
        <p14:creationId xmlns:p14="http://schemas.microsoft.com/office/powerpoint/2010/main" val="543414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6DAB4-35BE-452A-B25B-3997BF64BF3F}"/>
              </a:ext>
            </a:extLst>
          </p:cNvPr>
          <p:cNvSpPr txBox="1"/>
          <p:nvPr/>
        </p:nvSpPr>
        <p:spPr>
          <a:xfrm>
            <a:off x="619932" y="836908"/>
            <a:ext cx="10817817" cy="646331"/>
          </a:xfrm>
          <a:prstGeom prst="rect">
            <a:avLst/>
          </a:prstGeom>
          <a:noFill/>
        </p:spPr>
        <p:txBody>
          <a:bodyPr wrap="square" rtlCol="0">
            <a:spAutoFit/>
          </a:bodyPr>
          <a:lstStyle/>
          <a:p>
            <a:r>
              <a:rPr lang="en-GB" sz="3600" u="sng" dirty="0">
                <a:solidFill>
                  <a:srgbClr val="C88E1A"/>
                </a:solidFill>
                <a:latin typeface="Amasis MT Pro Black" panose="02040A04050005020304" pitchFamily="18" charset="0"/>
              </a:rPr>
              <a:t>Collection of Autonomous Elements </a:t>
            </a:r>
          </a:p>
        </p:txBody>
      </p:sp>
      <p:sp>
        <p:nvSpPr>
          <p:cNvPr id="2" name="Slide Number Placeholder 1">
            <a:extLst>
              <a:ext uri="{FF2B5EF4-FFF2-40B4-BE49-F238E27FC236}">
                <a16:creationId xmlns:a16="http://schemas.microsoft.com/office/drawing/2014/main" id="{E6F62728-647F-4AC2-8361-157813A40CA3}"/>
              </a:ext>
            </a:extLst>
          </p:cNvPr>
          <p:cNvSpPr>
            <a:spLocks noGrp="1"/>
          </p:cNvSpPr>
          <p:nvPr>
            <p:ph type="sldNum" sz="quarter" idx="12"/>
          </p:nvPr>
        </p:nvSpPr>
        <p:spPr/>
        <p:txBody>
          <a:bodyPr/>
          <a:lstStyle/>
          <a:p>
            <a:fld id="{60553ECD-7F6D-420D-93CA-D8D15EB427AC}" type="slidenum">
              <a:rPr lang="en-US" smtClean="0"/>
              <a:t>9</a:t>
            </a:fld>
            <a:endParaRPr lang="en-US"/>
          </a:p>
        </p:txBody>
      </p:sp>
      <p:sp>
        <p:nvSpPr>
          <p:cNvPr id="3" name="TextBox 2">
            <a:extLst>
              <a:ext uri="{FF2B5EF4-FFF2-40B4-BE49-F238E27FC236}">
                <a16:creationId xmlns:a16="http://schemas.microsoft.com/office/drawing/2014/main" id="{E7F4EC34-702D-4612-BEBA-BCABEA458ED0}"/>
              </a:ext>
            </a:extLst>
          </p:cNvPr>
          <p:cNvSpPr txBox="1"/>
          <p:nvPr/>
        </p:nvSpPr>
        <p:spPr>
          <a:xfrm>
            <a:off x="805912" y="2293744"/>
            <a:ext cx="10352868" cy="461665"/>
          </a:xfrm>
          <a:prstGeom prst="rect">
            <a:avLst/>
          </a:prstGeom>
          <a:noFill/>
          <a:ln>
            <a:solidFill>
              <a:srgbClr val="D3187A"/>
            </a:solidFill>
          </a:ln>
        </p:spPr>
        <p:txBody>
          <a:bodyPr wrap="square" rtlCol="0">
            <a:spAutoFit/>
          </a:bodyPr>
          <a:lstStyle/>
          <a:p>
            <a:pPr algn="ctr"/>
            <a:r>
              <a:rPr lang="en-GB" sz="2400" dirty="0">
                <a:latin typeface="Book Antiqua" panose="02040602050305030304" pitchFamily="18" charset="0"/>
              </a:rPr>
              <a:t>Autonomous behaviour               Independent behaviour nodes</a:t>
            </a:r>
          </a:p>
        </p:txBody>
      </p:sp>
      <p:sp>
        <p:nvSpPr>
          <p:cNvPr id="5" name="TextBox 4">
            <a:extLst>
              <a:ext uri="{FF2B5EF4-FFF2-40B4-BE49-F238E27FC236}">
                <a16:creationId xmlns:a16="http://schemas.microsoft.com/office/drawing/2014/main" id="{2496664B-B263-4573-86A2-8F8C58B017DE}"/>
              </a:ext>
            </a:extLst>
          </p:cNvPr>
          <p:cNvSpPr txBox="1"/>
          <p:nvPr/>
        </p:nvSpPr>
        <p:spPr>
          <a:xfrm>
            <a:off x="1159143" y="3429000"/>
            <a:ext cx="9873713" cy="954107"/>
          </a:xfrm>
          <a:prstGeom prst="rect">
            <a:avLst/>
          </a:prstGeom>
          <a:solidFill>
            <a:schemeClr val="accent6">
              <a:lumMod val="50000"/>
            </a:schemeClr>
          </a:solidFill>
        </p:spPr>
        <p:txBody>
          <a:bodyPr wrap="square" rtlCol="0">
            <a:spAutoFit/>
          </a:bodyPr>
          <a:lstStyle/>
          <a:p>
            <a:pPr marL="457200" indent="-457200" algn="just">
              <a:buFont typeface="Wingdings" panose="05000000000000000000" pitchFamily="2" charset="2"/>
              <a:buChar char="q"/>
            </a:pPr>
            <a:r>
              <a:rPr lang="en-GB" sz="2800" dirty="0">
                <a:solidFill>
                  <a:schemeClr val="bg2"/>
                </a:solidFill>
                <a:latin typeface="Book Antiqua" panose="02040602050305030304" pitchFamily="18" charset="0"/>
              </a:rPr>
              <a:t>There is no global clock notion. </a:t>
            </a:r>
          </a:p>
          <a:p>
            <a:pPr marL="457200" indent="-457200" algn="just">
              <a:buFont typeface="Wingdings" panose="05000000000000000000" pitchFamily="2" charset="2"/>
              <a:buChar char="q"/>
            </a:pPr>
            <a:r>
              <a:rPr lang="en-GB" sz="2800" dirty="0">
                <a:solidFill>
                  <a:schemeClr val="bg2"/>
                </a:solidFill>
                <a:latin typeface="Book Antiqua" panose="02040602050305030304" pitchFamily="18" charset="0"/>
              </a:rPr>
              <a:t>Synchronization issue.</a:t>
            </a:r>
          </a:p>
        </p:txBody>
      </p:sp>
      <p:sp>
        <p:nvSpPr>
          <p:cNvPr id="6" name="Rectangle: Rounded Corners 5">
            <a:extLst>
              <a:ext uri="{FF2B5EF4-FFF2-40B4-BE49-F238E27FC236}">
                <a16:creationId xmlns:a16="http://schemas.microsoft.com/office/drawing/2014/main" id="{5E0A6E29-14E9-4A45-A610-A4E6DEDAA792}"/>
              </a:ext>
            </a:extLst>
          </p:cNvPr>
          <p:cNvSpPr/>
          <p:nvPr/>
        </p:nvSpPr>
        <p:spPr>
          <a:xfrm>
            <a:off x="805912" y="1922545"/>
            <a:ext cx="1751308" cy="371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u="sng" dirty="0">
                <a:solidFill>
                  <a:schemeClr val="bg1"/>
                </a:solidFill>
                <a:latin typeface="Book Antiqua" panose="02040602050305030304" pitchFamily="18" charset="0"/>
              </a:rPr>
              <a:t>Means</a:t>
            </a:r>
          </a:p>
        </p:txBody>
      </p:sp>
      <p:sp>
        <p:nvSpPr>
          <p:cNvPr id="7" name="Arrow: Right 6">
            <a:extLst>
              <a:ext uri="{FF2B5EF4-FFF2-40B4-BE49-F238E27FC236}">
                <a16:creationId xmlns:a16="http://schemas.microsoft.com/office/drawing/2014/main" id="{24198C6B-8E70-4CC9-B1D6-F4401164FE92}"/>
              </a:ext>
            </a:extLst>
          </p:cNvPr>
          <p:cNvSpPr/>
          <p:nvPr/>
        </p:nvSpPr>
        <p:spPr>
          <a:xfrm>
            <a:off x="5207430" y="2337306"/>
            <a:ext cx="774916" cy="374540"/>
          </a:xfrm>
          <a:prstGeom prst="rightArrow">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6218557"/>
      </p:ext>
    </p:extLst>
  </p:cSld>
  <p:clrMapOvr>
    <a:masterClrMapping/>
  </p:clrMapOvr>
</p:sld>
</file>

<file path=ppt/theme/theme1.xml><?xml version="1.0" encoding="utf-8"?>
<a:theme xmlns:a="http://schemas.openxmlformats.org/drawingml/2006/main" name="Level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2634</TotalTime>
  <Words>1568</Words>
  <Application>Microsoft Office PowerPoint</Application>
  <PresentationFormat>Widescreen</PresentationFormat>
  <Paragraphs>216</Paragraphs>
  <Slides>37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Amasis MT Pro Black</vt:lpstr>
      <vt:lpstr>Arial</vt:lpstr>
      <vt:lpstr>Book Antiqua</vt:lpstr>
      <vt:lpstr>Calibri</vt:lpstr>
      <vt:lpstr>Seaford</vt:lpstr>
      <vt:lpstr>Wingdings</vt:lpstr>
      <vt:lpstr>LevelVTI</vt:lpstr>
      <vt:lpstr>Introduction  To  Distributed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 </dc:title>
  <dc:creator>Zainab Hassan</dc:creator>
  <cp:lastModifiedBy>Zainab Hassan</cp:lastModifiedBy>
  <cp:revision>320</cp:revision>
  <dcterms:created xsi:type="dcterms:W3CDTF">2022-02-19T20:30:45Z</dcterms:created>
  <dcterms:modified xsi:type="dcterms:W3CDTF">2023-02-21T14:40:57Z</dcterms:modified>
</cp:coreProperties>
</file>